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920" r:id="rId2"/>
    <p:sldMasterId id="2147483922" r:id="rId3"/>
    <p:sldMasterId id="2147484427" r:id="rId4"/>
    <p:sldMasterId id="2147484441" r:id="rId5"/>
  </p:sldMasterIdLst>
  <p:notesMasterIdLst>
    <p:notesMasterId r:id="rId57"/>
  </p:notesMasterIdLst>
  <p:sldIdLst>
    <p:sldId id="256" r:id="rId6"/>
    <p:sldId id="258" r:id="rId7"/>
    <p:sldId id="276" r:id="rId8"/>
    <p:sldId id="277" r:id="rId9"/>
    <p:sldId id="278" r:id="rId10"/>
    <p:sldId id="996" r:id="rId11"/>
    <p:sldId id="997" r:id="rId12"/>
    <p:sldId id="1003" r:id="rId13"/>
    <p:sldId id="998" r:id="rId14"/>
    <p:sldId id="999" r:id="rId15"/>
    <p:sldId id="1000" r:id="rId16"/>
    <p:sldId id="1004" r:id="rId17"/>
    <p:sldId id="1005" r:id="rId18"/>
    <p:sldId id="279" r:id="rId19"/>
    <p:sldId id="359" r:id="rId20"/>
    <p:sldId id="819" r:id="rId21"/>
    <p:sldId id="360" r:id="rId22"/>
    <p:sldId id="1006" r:id="rId23"/>
    <p:sldId id="672" r:id="rId24"/>
    <p:sldId id="293" r:id="rId25"/>
    <p:sldId id="294" r:id="rId26"/>
    <p:sldId id="821" r:id="rId27"/>
    <p:sldId id="1008" r:id="rId28"/>
    <p:sldId id="916" r:id="rId29"/>
    <p:sldId id="295" r:id="rId30"/>
    <p:sldId id="366" r:id="rId31"/>
    <p:sldId id="363" r:id="rId32"/>
    <p:sldId id="365" r:id="rId33"/>
    <p:sldId id="296" r:id="rId34"/>
    <p:sldId id="994" r:id="rId35"/>
    <p:sldId id="297" r:id="rId36"/>
    <p:sldId id="299" r:id="rId37"/>
    <p:sldId id="823" r:id="rId38"/>
    <p:sldId id="1009" r:id="rId39"/>
    <p:sldId id="990" r:id="rId40"/>
    <p:sldId id="372" r:id="rId41"/>
    <p:sldId id="300" r:id="rId42"/>
    <p:sldId id="995" r:id="rId43"/>
    <p:sldId id="301" r:id="rId44"/>
    <p:sldId id="259" r:id="rId45"/>
    <p:sldId id="298" r:id="rId46"/>
    <p:sldId id="280" r:id="rId47"/>
    <p:sldId id="677" r:id="rId48"/>
    <p:sldId id="828" r:id="rId49"/>
    <p:sldId id="371" r:id="rId50"/>
    <p:sldId id="829" r:id="rId51"/>
    <p:sldId id="679" r:id="rId52"/>
    <p:sldId id="1010" r:id="rId53"/>
    <p:sldId id="678" r:id="rId54"/>
    <p:sldId id="924" r:id="rId55"/>
    <p:sldId id="274" r:id="rId56"/>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Heiti SC Light" charset="-122"/>
        <a:cs typeface="+mn-cs"/>
      </a:defRPr>
    </a:lvl1pPr>
    <a:lvl2pPr marL="457200" algn="l" rtl="0" eaLnBrk="0" fontAlgn="base" hangingPunct="0">
      <a:spcBef>
        <a:spcPct val="0"/>
      </a:spcBef>
      <a:spcAft>
        <a:spcPct val="0"/>
      </a:spcAft>
      <a:defRPr kern="1200">
        <a:solidFill>
          <a:schemeClr val="tx1"/>
        </a:solidFill>
        <a:latin typeface="Arial" charset="0"/>
        <a:ea typeface="Heiti SC Light" charset="-122"/>
        <a:cs typeface="+mn-cs"/>
      </a:defRPr>
    </a:lvl2pPr>
    <a:lvl3pPr marL="914400" algn="l" rtl="0" eaLnBrk="0" fontAlgn="base" hangingPunct="0">
      <a:spcBef>
        <a:spcPct val="0"/>
      </a:spcBef>
      <a:spcAft>
        <a:spcPct val="0"/>
      </a:spcAft>
      <a:defRPr kern="1200">
        <a:solidFill>
          <a:schemeClr val="tx1"/>
        </a:solidFill>
        <a:latin typeface="Arial" charset="0"/>
        <a:ea typeface="Heiti SC Light" charset="-122"/>
        <a:cs typeface="+mn-cs"/>
      </a:defRPr>
    </a:lvl3pPr>
    <a:lvl4pPr marL="1371600" algn="l" rtl="0" eaLnBrk="0" fontAlgn="base" hangingPunct="0">
      <a:spcBef>
        <a:spcPct val="0"/>
      </a:spcBef>
      <a:spcAft>
        <a:spcPct val="0"/>
      </a:spcAft>
      <a:defRPr kern="1200">
        <a:solidFill>
          <a:schemeClr val="tx1"/>
        </a:solidFill>
        <a:latin typeface="Arial" charset="0"/>
        <a:ea typeface="Heiti SC Light" charset="-122"/>
        <a:cs typeface="+mn-cs"/>
      </a:defRPr>
    </a:lvl4pPr>
    <a:lvl5pPr marL="1828800" algn="l" rtl="0" eaLnBrk="0" fontAlgn="base" hangingPunct="0">
      <a:spcBef>
        <a:spcPct val="0"/>
      </a:spcBef>
      <a:spcAft>
        <a:spcPct val="0"/>
      </a:spcAft>
      <a:defRPr kern="1200">
        <a:solidFill>
          <a:schemeClr val="tx1"/>
        </a:solidFill>
        <a:latin typeface="Arial" charset="0"/>
        <a:ea typeface="Heiti SC Light" charset="-122"/>
        <a:cs typeface="+mn-cs"/>
      </a:defRPr>
    </a:lvl5pPr>
    <a:lvl6pPr marL="2286000" algn="l" defTabSz="914400" rtl="0" eaLnBrk="1" latinLnBrk="0" hangingPunct="1">
      <a:defRPr kern="1200">
        <a:solidFill>
          <a:schemeClr val="tx1"/>
        </a:solidFill>
        <a:latin typeface="Arial" charset="0"/>
        <a:ea typeface="Heiti SC Light" charset="-122"/>
        <a:cs typeface="+mn-cs"/>
      </a:defRPr>
    </a:lvl6pPr>
    <a:lvl7pPr marL="2743200" algn="l" defTabSz="914400" rtl="0" eaLnBrk="1" latinLnBrk="0" hangingPunct="1">
      <a:defRPr kern="1200">
        <a:solidFill>
          <a:schemeClr val="tx1"/>
        </a:solidFill>
        <a:latin typeface="Arial" charset="0"/>
        <a:ea typeface="Heiti SC Light" charset="-122"/>
        <a:cs typeface="+mn-cs"/>
      </a:defRPr>
    </a:lvl7pPr>
    <a:lvl8pPr marL="3200400" algn="l" defTabSz="914400" rtl="0" eaLnBrk="1" latinLnBrk="0" hangingPunct="1">
      <a:defRPr kern="1200">
        <a:solidFill>
          <a:schemeClr val="tx1"/>
        </a:solidFill>
        <a:latin typeface="Arial" charset="0"/>
        <a:ea typeface="Heiti SC Light" charset="-122"/>
        <a:cs typeface="+mn-cs"/>
      </a:defRPr>
    </a:lvl8pPr>
    <a:lvl9pPr marL="3657600" algn="l" defTabSz="914400" rtl="0" eaLnBrk="1" latinLnBrk="0" hangingPunct="1">
      <a:defRPr kern="1200">
        <a:solidFill>
          <a:schemeClr val="tx1"/>
        </a:solidFill>
        <a:latin typeface="Arial" charset="0"/>
        <a:ea typeface="Heiti SC Light"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0000FF"/>
    <a:srgbClr val="C0C0C0"/>
    <a:srgbClr val="E5F3FF"/>
    <a:srgbClr val="D1F6FF"/>
    <a:srgbClr val="FF0000"/>
    <a:srgbClr val="C00000"/>
    <a:srgbClr val="6DC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p:restoredTop sz="89362" autoAdjust="0"/>
  </p:normalViewPr>
  <p:slideViewPr>
    <p:cSldViewPr>
      <p:cViewPr varScale="1">
        <p:scale>
          <a:sx n="75" d="100"/>
          <a:sy n="75" d="100"/>
        </p:scale>
        <p:origin x="6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F8973-6C74-2D49-92E8-D0A62AD8E892}" type="doc">
      <dgm:prSet loTypeId="urn:microsoft.com/office/officeart/2005/8/layout/vList3#1" loCatId="" qsTypeId="urn:microsoft.com/office/officeart/2005/8/quickstyle/simple4" qsCatId="simple" csTypeId="urn:microsoft.com/office/officeart/2005/8/colors/accent1_3" csCatId="accent1" phldr="1"/>
      <dgm:spPr/>
    </dgm:pt>
    <dgm:pt modelId="{A0945589-89D9-C84C-8DC9-0C3A78A1C35E}">
      <dgm:prSet phldrT="[文本]"/>
      <dgm:spPr/>
      <dgm:t>
        <a:bodyPr/>
        <a:lstStyle/>
        <a:p>
          <a:r>
            <a:rPr lang="zh-CN" altLang="en-US" dirty="0">
              <a:solidFill>
                <a:srgbClr val="0000FF"/>
              </a:solidFill>
            </a:rPr>
            <a:t>一、刑事辩护</a:t>
          </a:r>
        </a:p>
      </dgm:t>
    </dgm:pt>
    <dgm:pt modelId="{9BFA9308-60C2-2344-8F42-5A63883AFB68}" type="parTrans" cxnId="{55ECC224-6984-B747-815F-96C0C7F6E590}">
      <dgm:prSet/>
      <dgm:spPr/>
      <dgm:t>
        <a:bodyPr/>
        <a:lstStyle/>
        <a:p>
          <a:endParaRPr lang="zh-CN" altLang="en-US"/>
        </a:p>
      </dgm:t>
    </dgm:pt>
    <dgm:pt modelId="{CE524FE0-8684-544A-A2A3-092A069E3E47}" type="sibTrans" cxnId="{55ECC224-6984-B747-815F-96C0C7F6E590}">
      <dgm:prSet/>
      <dgm:spPr/>
      <dgm:t>
        <a:bodyPr/>
        <a:lstStyle/>
        <a:p>
          <a:endParaRPr lang="zh-CN" altLang="en-US"/>
        </a:p>
      </dgm:t>
    </dgm:pt>
    <dgm:pt modelId="{BE13857F-9A59-0A4B-A1B3-B02F92EB72E0}">
      <dgm:prSet phldrT="[文本]"/>
      <dgm:spPr/>
      <dgm:t>
        <a:bodyPr/>
        <a:lstStyle/>
        <a:p>
          <a:r>
            <a:rPr lang="zh-CN" altLang="en-US">
              <a:solidFill>
                <a:srgbClr val="0000FF"/>
              </a:solidFill>
            </a:rPr>
            <a:t>二、刑事代理</a:t>
          </a:r>
          <a:endParaRPr lang="zh-CN" altLang="en-US" dirty="0">
            <a:solidFill>
              <a:srgbClr val="0000FF"/>
            </a:solidFill>
          </a:endParaRPr>
        </a:p>
      </dgm:t>
    </dgm:pt>
    <dgm:pt modelId="{B3B6A950-9586-C943-83DF-3108BA442246}" type="parTrans" cxnId="{E2E1909F-1241-7E43-9F8D-15A355A1D3B7}">
      <dgm:prSet/>
      <dgm:spPr/>
      <dgm:t>
        <a:bodyPr/>
        <a:lstStyle/>
        <a:p>
          <a:endParaRPr lang="zh-CN" altLang="en-US"/>
        </a:p>
      </dgm:t>
    </dgm:pt>
    <dgm:pt modelId="{3100A75A-81C2-9648-AE7E-83E87AA55557}" type="sibTrans" cxnId="{E2E1909F-1241-7E43-9F8D-15A355A1D3B7}">
      <dgm:prSet/>
      <dgm:spPr/>
      <dgm:t>
        <a:bodyPr/>
        <a:lstStyle/>
        <a:p>
          <a:endParaRPr lang="zh-CN" altLang="en-US"/>
        </a:p>
      </dgm:t>
    </dgm:pt>
    <dgm:pt modelId="{8FBDAC25-C64F-8E45-AEB6-EED8471CC59F}" type="pres">
      <dgm:prSet presAssocID="{294F8973-6C74-2D49-92E8-D0A62AD8E892}" presName="linearFlow" presStyleCnt="0">
        <dgm:presLayoutVars>
          <dgm:dir/>
          <dgm:resizeHandles val="exact"/>
        </dgm:presLayoutVars>
      </dgm:prSet>
      <dgm:spPr/>
    </dgm:pt>
    <dgm:pt modelId="{10CB918C-A43D-574C-B03E-F4BFA0AFE7FD}" type="pres">
      <dgm:prSet presAssocID="{A0945589-89D9-C84C-8DC9-0C3A78A1C35E}" presName="composite" presStyleCnt="0"/>
      <dgm:spPr/>
    </dgm:pt>
    <dgm:pt modelId="{D8CDA644-FC9A-C44F-9F81-5E1A78923A57}" type="pres">
      <dgm:prSet presAssocID="{A0945589-89D9-C84C-8DC9-0C3A78A1C35E}" presName="imgShp" presStyleLbl="fgImgPlace1" presStyleIdx="0" presStyleCnt="2"/>
      <dgm:spPr/>
    </dgm:pt>
    <dgm:pt modelId="{E63440AA-B30B-FD45-AC49-308719FDB57B}" type="pres">
      <dgm:prSet presAssocID="{A0945589-89D9-C84C-8DC9-0C3A78A1C35E}" presName="txShp" presStyleLbl="node1" presStyleIdx="0" presStyleCnt="2">
        <dgm:presLayoutVars>
          <dgm:bulletEnabled val="1"/>
        </dgm:presLayoutVars>
      </dgm:prSet>
      <dgm:spPr/>
    </dgm:pt>
    <dgm:pt modelId="{03874798-4C8A-6446-92D4-F23EA12CBC1B}" type="pres">
      <dgm:prSet presAssocID="{CE524FE0-8684-544A-A2A3-092A069E3E47}" presName="spacing" presStyleCnt="0"/>
      <dgm:spPr/>
    </dgm:pt>
    <dgm:pt modelId="{36C38588-6F5D-6C47-8FFF-C33EC03A5862}" type="pres">
      <dgm:prSet presAssocID="{BE13857F-9A59-0A4B-A1B3-B02F92EB72E0}" presName="composite" presStyleCnt="0"/>
      <dgm:spPr/>
    </dgm:pt>
    <dgm:pt modelId="{6318FB71-E84A-434C-82C6-AEA2B3BA7105}" type="pres">
      <dgm:prSet presAssocID="{BE13857F-9A59-0A4B-A1B3-B02F92EB72E0}" presName="imgShp" presStyleLbl="fgImgPlace1" presStyleIdx="1" presStyleCnt="2"/>
      <dgm:spPr/>
    </dgm:pt>
    <dgm:pt modelId="{845E2114-2D32-0049-82F9-C797A0142DFA}" type="pres">
      <dgm:prSet presAssocID="{BE13857F-9A59-0A4B-A1B3-B02F92EB72E0}" presName="txShp" presStyleLbl="node1" presStyleIdx="1" presStyleCnt="2">
        <dgm:presLayoutVars>
          <dgm:bulletEnabled val="1"/>
        </dgm:presLayoutVars>
      </dgm:prSet>
      <dgm:spPr/>
    </dgm:pt>
  </dgm:ptLst>
  <dgm:cxnLst>
    <dgm:cxn modelId="{55ECC224-6984-B747-815F-96C0C7F6E590}" srcId="{294F8973-6C74-2D49-92E8-D0A62AD8E892}" destId="{A0945589-89D9-C84C-8DC9-0C3A78A1C35E}" srcOrd="0" destOrd="0" parTransId="{9BFA9308-60C2-2344-8F42-5A63883AFB68}" sibTransId="{CE524FE0-8684-544A-A2A3-092A069E3E47}"/>
    <dgm:cxn modelId="{6808C17A-194F-D64B-9768-1C36FF5964AF}" type="presOf" srcId="{A0945589-89D9-C84C-8DC9-0C3A78A1C35E}" destId="{E63440AA-B30B-FD45-AC49-308719FDB57B}" srcOrd="0" destOrd="0" presId="urn:microsoft.com/office/officeart/2005/8/layout/vList3#1"/>
    <dgm:cxn modelId="{E2E1909F-1241-7E43-9F8D-15A355A1D3B7}" srcId="{294F8973-6C74-2D49-92E8-D0A62AD8E892}" destId="{BE13857F-9A59-0A4B-A1B3-B02F92EB72E0}" srcOrd="1" destOrd="0" parTransId="{B3B6A950-9586-C943-83DF-3108BA442246}" sibTransId="{3100A75A-81C2-9648-AE7E-83E87AA55557}"/>
    <dgm:cxn modelId="{6F40ECA3-DCB9-9346-970E-CD29CF26907E}" type="presOf" srcId="{BE13857F-9A59-0A4B-A1B3-B02F92EB72E0}" destId="{845E2114-2D32-0049-82F9-C797A0142DFA}" srcOrd="0" destOrd="0" presId="urn:microsoft.com/office/officeart/2005/8/layout/vList3#1"/>
    <dgm:cxn modelId="{CDAB89C3-DBEA-584C-911F-DEF7F44A1E32}" type="presOf" srcId="{294F8973-6C74-2D49-92E8-D0A62AD8E892}" destId="{8FBDAC25-C64F-8E45-AEB6-EED8471CC59F}" srcOrd="0" destOrd="0" presId="urn:microsoft.com/office/officeart/2005/8/layout/vList3#1"/>
    <dgm:cxn modelId="{E0F00910-C24B-A649-9415-34B8AD075ED1}" type="presParOf" srcId="{8FBDAC25-C64F-8E45-AEB6-EED8471CC59F}" destId="{10CB918C-A43D-574C-B03E-F4BFA0AFE7FD}" srcOrd="0" destOrd="0" presId="urn:microsoft.com/office/officeart/2005/8/layout/vList3#1"/>
    <dgm:cxn modelId="{09E869D9-0773-EF42-AD6C-CFDF213D1689}" type="presParOf" srcId="{10CB918C-A43D-574C-B03E-F4BFA0AFE7FD}" destId="{D8CDA644-FC9A-C44F-9F81-5E1A78923A57}" srcOrd="0" destOrd="0" presId="urn:microsoft.com/office/officeart/2005/8/layout/vList3#1"/>
    <dgm:cxn modelId="{C1C21FBF-9754-2D4C-9224-F9B9BE897EB8}" type="presParOf" srcId="{10CB918C-A43D-574C-B03E-F4BFA0AFE7FD}" destId="{E63440AA-B30B-FD45-AC49-308719FDB57B}" srcOrd="1" destOrd="0" presId="urn:microsoft.com/office/officeart/2005/8/layout/vList3#1"/>
    <dgm:cxn modelId="{6B3B4255-90E1-4549-91F4-FB27A3CACD26}" type="presParOf" srcId="{8FBDAC25-C64F-8E45-AEB6-EED8471CC59F}" destId="{03874798-4C8A-6446-92D4-F23EA12CBC1B}" srcOrd="1" destOrd="0" presId="urn:microsoft.com/office/officeart/2005/8/layout/vList3#1"/>
    <dgm:cxn modelId="{7C023AB7-D719-934B-8601-111AB96B7C8B}" type="presParOf" srcId="{8FBDAC25-C64F-8E45-AEB6-EED8471CC59F}" destId="{36C38588-6F5D-6C47-8FFF-C33EC03A5862}" srcOrd="2" destOrd="0" presId="urn:microsoft.com/office/officeart/2005/8/layout/vList3#1"/>
    <dgm:cxn modelId="{91240E90-8A3D-4C4C-AFF9-EE8DB6A6551D}" type="presParOf" srcId="{36C38588-6F5D-6C47-8FFF-C33EC03A5862}" destId="{6318FB71-E84A-434C-82C6-AEA2B3BA7105}" srcOrd="0" destOrd="0" presId="urn:microsoft.com/office/officeart/2005/8/layout/vList3#1"/>
    <dgm:cxn modelId="{103CBA20-01F7-A74B-973E-4F97D9D4FDED}" type="presParOf" srcId="{36C38588-6F5D-6C47-8FFF-C33EC03A5862}" destId="{845E2114-2D32-0049-82F9-C797A0142DF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440AA-B30B-FD45-AC49-308719FDB57B}">
      <dsp:nvSpPr>
        <dsp:cNvPr id="0" name=""/>
        <dsp:cNvSpPr/>
      </dsp:nvSpPr>
      <dsp:spPr>
        <a:xfrm rot="10800000">
          <a:off x="1456898" y="215"/>
          <a:ext cx="5007034" cy="782911"/>
        </a:xfrm>
        <a:prstGeom prst="homePlate">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5242"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solidFill>
                <a:srgbClr val="0000FF"/>
              </a:solidFill>
            </a:rPr>
            <a:t>一、刑事辩护</a:t>
          </a:r>
        </a:p>
      </dsp:txBody>
      <dsp:txXfrm rot="10800000">
        <a:off x="1652626" y="215"/>
        <a:ext cx="4811306" cy="782911"/>
      </dsp:txXfrm>
    </dsp:sp>
    <dsp:sp modelId="{D8CDA644-FC9A-C44F-9F81-5E1A78923A57}">
      <dsp:nvSpPr>
        <dsp:cNvPr id="0" name=""/>
        <dsp:cNvSpPr/>
      </dsp:nvSpPr>
      <dsp:spPr>
        <a:xfrm>
          <a:off x="1065442" y="215"/>
          <a:ext cx="782911" cy="782911"/>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5E2114-2D32-0049-82F9-C797A0142DFA}">
      <dsp:nvSpPr>
        <dsp:cNvPr id="0" name=""/>
        <dsp:cNvSpPr/>
      </dsp:nvSpPr>
      <dsp:spPr>
        <a:xfrm rot="10800000">
          <a:off x="1456898" y="978854"/>
          <a:ext cx="5007034" cy="782911"/>
        </a:xfrm>
        <a:prstGeom prst="homePlate">
          <a:avLst/>
        </a:prstGeom>
        <a:gradFill rotWithShape="0">
          <a:gsLst>
            <a:gs pos="0">
              <a:schemeClr val="accent1">
                <a:shade val="80000"/>
                <a:hueOff val="0"/>
                <a:satOff val="0"/>
                <a:lumOff val="12456"/>
                <a:alphaOff val="0"/>
                <a:tint val="100000"/>
                <a:shade val="100000"/>
                <a:satMod val="130000"/>
              </a:schemeClr>
            </a:gs>
            <a:gs pos="100000">
              <a:schemeClr val="accent1">
                <a:shade val="80000"/>
                <a:hueOff val="0"/>
                <a:satOff val="0"/>
                <a:lumOff val="124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5242" tIns="106680" rIns="199136" bIns="106680" numCol="1" spcCol="1270" anchor="ctr" anchorCtr="0">
          <a:noAutofit/>
        </a:bodyPr>
        <a:lstStyle/>
        <a:p>
          <a:pPr marL="0" lvl="0" indent="0" algn="ctr" defTabSz="1244600">
            <a:lnSpc>
              <a:spcPct val="90000"/>
            </a:lnSpc>
            <a:spcBef>
              <a:spcPct val="0"/>
            </a:spcBef>
            <a:spcAft>
              <a:spcPct val="35000"/>
            </a:spcAft>
            <a:buNone/>
          </a:pPr>
          <a:r>
            <a:rPr lang="zh-CN" altLang="en-US" sz="2800" kern="1200">
              <a:solidFill>
                <a:srgbClr val="0000FF"/>
              </a:solidFill>
            </a:rPr>
            <a:t>二、刑事代理</a:t>
          </a:r>
          <a:endParaRPr lang="zh-CN" altLang="en-US" sz="2800" kern="1200" dirty="0">
            <a:solidFill>
              <a:srgbClr val="0000FF"/>
            </a:solidFill>
          </a:endParaRPr>
        </a:p>
      </dsp:txBody>
      <dsp:txXfrm rot="10800000">
        <a:off x="1652626" y="978854"/>
        <a:ext cx="4811306" cy="782911"/>
      </dsp:txXfrm>
    </dsp:sp>
    <dsp:sp modelId="{6318FB71-E84A-434C-82C6-AEA2B3BA7105}">
      <dsp:nvSpPr>
        <dsp:cNvPr id="0" name=""/>
        <dsp:cNvSpPr/>
      </dsp:nvSpPr>
      <dsp:spPr>
        <a:xfrm>
          <a:off x="1065442" y="978854"/>
          <a:ext cx="782911" cy="782911"/>
        </a:xfrm>
        <a:prstGeom prst="ellipse">
          <a:avLst/>
        </a:prstGeom>
        <a:solidFill>
          <a:schemeClr val="accent1">
            <a:tint val="50000"/>
            <a:hueOff val="0"/>
            <a:satOff val="0"/>
            <a:lumOff val="3877"/>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1" hangingPunct="1">
              <a:buFont typeface="Arial" charset="0"/>
              <a:buNone/>
              <a:defRPr sz="1200">
                <a:latin typeface="Arial" charset="0"/>
                <a:ea typeface="Heiti SC Light" charset="0"/>
                <a:cs typeface="Heiti SC Light" charset="0"/>
              </a:defRPr>
            </a:lvl1pPr>
          </a:lstStyle>
          <a:p>
            <a:pPr>
              <a:defRPr/>
            </a:pPr>
            <a:endParaRPr lang="zh-CN" altLang="en-US"/>
          </a:p>
        </p:txBody>
      </p:sp>
      <p:sp>
        <p:nvSpPr>
          <p:cNvPr id="6147"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atin typeface="Arial" panose="020B0604020202020204" pitchFamily="34" charset="0"/>
              </a:defRPr>
            </a:lvl1pPr>
          </a:lstStyle>
          <a:p>
            <a:pPr>
              <a:defRPr/>
            </a:pPr>
            <a:fld id="{CFF1971C-209A-794A-A8AC-D2D2C3CA5885}" type="datetimeFigureOut">
              <a:rPr lang="zh-CN" altLang="en-US"/>
              <a:pPr>
                <a:defRPr/>
              </a:pPr>
              <a:t>2020/5/27</a:t>
            </a:fld>
            <a:endParaRPr lang="zh-CN" altLang="en-US"/>
          </a:p>
        </p:txBody>
      </p:sp>
      <p:sp>
        <p:nvSpPr>
          <p:cNvPr id="7172"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sp>
      <p:sp>
        <p:nvSpPr>
          <p:cNvPr id="6149"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150"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1" hangingPunct="1">
              <a:buFont typeface="Arial" charset="0"/>
              <a:buNone/>
              <a:defRPr sz="1200">
                <a:latin typeface="Arial" charset="0"/>
                <a:ea typeface="Heiti SC Light" charset="0"/>
                <a:cs typeface="Heiti SC Light" charset="0"/>
              </a:defRPr>
            </a:lvl1pPr>
          </a:lstStyle>
          <a:p>
            <a:pPr>
              <a:defRPr/>
            </a:pPr>
            <a:endParaRPr lang="zh-CN" altLang="en-US"/>
          </a:p>
        </p:txBody>
      </p:sp>
      <p:sp>
        <p:nvSpPr>
          <p:cNvPr id="6151" name="幻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atin typeface="Arial" panose="020B0604020202020204" pitchFamily="34" charset="0"/>
              </a:defRPr>
            </a:lvl1pPr>
          </a:lstStyle>
          <a:p>
            <a:pPr>
              <a:defRPr/>
            </a:pPr>
            <a:fld id="{75D18892-0934-FD4F-A78C-C5FD988484CF}" type="slidenum">
              <a:rPr lang="zh-CN" altLang="en-US"/>
              <a:pPr>
                <a:defRPr/>
              </a:pPr>
              <a:t>‹#›</a:t>
            </a:fld>
            <a:endParaRPr lang="zh-CN" altLang="en-US"/>
          </a:p>
        </p:txBody>
      </p:sp>
    </p:spTree>
    <p:extLst>
      <p:ext uri="{BB962C8B-B14F-4D97-AF65-F5344CB8AC3E}">
        <p14:creationId xmlns:p14="http://schemas.microsoft.com/office/powerpoint/2010/main" val="13947148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Calibri" charset="0"/>
        <a:ea typeface="Heiti SC Light" charset="0"/>
        <a:cs typeface="Heiti SC Light" charset="0"/>
      </a:defRPr>
    </a:lvl1pPr>
    <a:lvl2pPr marL="457200" algn="l" defTabSz="457200" rtl="0" eaLnBrk="0" fontAlgn="base" hangingPunct="0">
      <a:spcBef>
        <a:spcPct val="30000"/>
      </a:spcBef>
      <a:spcAft>
        <a:spcPct val="0"/>
      </a:spcAft>
      <a:defRPr kumimoji="1" sz="1200" kern="1200">
        <a:solidFill>
          <a:schemeClr val="tx1"/>
        </a:solidFill>
        <a:latin typeface="Calibri" charset="0"/>
        <a:ea typeface="Heiti SC Light" charset="0"/>
        <a:cs typeface="Heiti SC Light" charset="0"/>
      </a:defRPr>
    </a:lvl2pPr>
    <a:lvl3pPr marL="914400" algn="l" defTabSz="457200" rtl="0" eaLnBrk="0" fontAlgn="base" hangingPunct="0">
      <a:spcBef>
        <a:spcPct val="30000"/>
      </a:spcBef>
      <a:spcAft>
        <a:spcPct val="0"/>
      </a:spcAft>
      <a:defRPr kumimoji="1" sz="1200" kern="1200">
        <a:solidFill>
          <a:schemeClr val="tx1"/>
        </a:solidFill>
        <a:latin typeface="Calibri" charset="0"/>
        <a:ea typeface="Heiti SC Light" charset="0"/>
        <a:cs typeface="Heiti SC Light" charset="0"/>
      </a:defRPr>
    </a:lvl3pPr>
    <a:lvl4pPr marL="1371600" algn="l" defTabSz="457200" rtl="0" eaLnBrk="0" fontAlgn="base" hangingPunct="0">
      <a:spcBef>
        <a:spcPct val="30000"/>
      </a:spcBef>
      <a:spcAft>
        <a:spcPct val="0"/>
      </a:spcAft>
      <a:defRPr kumimoji="1" sz="1200" kern="1200">
        <a:solidFill>
          <a:schemeClr val="tx1"/>
        </a:solidFill>
        <a:latin typeface="Calibri" charset="0"/>
        <a:ea typeface="Heiti SC Light" charset="0"/>
        <a:cs typeface="Heiti SC Light" charset="0"/>
      </a:defRPr>
    </a:lvl4pPr>
    <a:lvl5pPr marL="1828800" algn="l" defTabSz="457200" rtl="0" eaLnBrk="0" fontAlgn="base" hangingPunct="0">
      <a:spcBef>
        <a:spcPct val="30000"/>
      </a:spcBef>
      <a:spcAft>
        <a:spcPct val="0"/>
      </a:spcAft>
      <a:defRPr kumimoji="1" sz="1200" kern="1200">
        <a:solidFill>
          <a:schemeClr val="tx1"/>
        </a:solidFill>
        <a:latin typeface="Calibri" charset="0"/>
        <a:ea typeface="Heiti SC Light" charset="0"/>
        <a:cs typeface="Heiti SC Light"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5D18892-0934-FD4F-A78C-C5FD988484CF}" type="slidenum">
              <a:rPr lang="zh-CN" altLang="en-US" smtClean="0"/>
              <a:pPr>
                <a:defRPr/>
              </a:pPr>
              <a:t>2</a:t>
            </a:fld>
            <a:endParaRPr lang="zh-CN" altLang="en-US"/>
          </a:p>
        </p:txBody>
      </p:sp>
    </p:spTree>
    <p:extLst>
      <p:ext uri="{BB962C8B-B14F-4D97-AF65-F5344CB8AC3E}">
        <p14:creationId xmlns:p14="http://schemas.microsoft.com/office/powerpoint/2010/main" val="290903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5D18892-0934-FD4F-A78C-C5FD988484CF}" type="slidenum">
              <a:rPr lang="zh-CN" altLang="en-US" smtClean="0"/>
              <a:pPr>
                <a:defRPr/>
              </a:pPr>
              <a:t>3</a:t>
            </a:fld>
            <a:endParaRPr lang="zh-CN" altLang="en-US"/>
          </a:p>
        </p:txBody>
      </p:sp>
    </p:spTree>
    <p:extLst>
      <p:ext uri="{BB962C8B-B14F-4D97-AF65-F5344CB8AC3E}">
        <p14:creationId xmlns:p14="http://schemas.microsoft.com/office/powerpoint/2010/main" val="121865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5D18892-0934-FD4F-A78C-C5FD988484CF}" type="slidenum">
              <a:rPr lang="zh-CN" altLang="en-US" smtClean="0"/>
              <a:pPr>
                <a:defRPr/>
              </a:pPr>
              <a:t>25</a:t>
            </a:fld>
            <a:endParaRPr lang="zh-CN" altLang="en-US"/>
          </a:p>
        </p:txBody>
      </p:sp>
    </p:spTree>
    <p:extLst>
      <p:ext uri="{BB962C8B-B14F-4D97-AF65-F5344CB8AC3E}">
        <p14:creationId xmlns:p14="http://schemas.microsoft.com/office/powerpoint/2010/main" val="94625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5D18892-0934-FD4F-A78C-C5FD988484CF}" type="slidenum">
              <a:rPr lang="zh-CN" altLang="en-US" smtClean="0"/>
              <a:pPr>
                <a:defRPr/>
              </a:pPr>
              <a:t>29</a:t>
            </a:fld>
            <a:endParaRPr lang="zh-CN" altLang="en-US"/>
          </a:p>
        </p:txBody>
      </p:sp>
    </p:spTree>
    <p:extLst>
      <p:ext uri="{BB962C8B-B14F-4D97-AF65-F5344CB8AC3E}">
        <p14:creationId xmlns:p14="http://schemas.microsoft.com/office/powerpoint/2010/main" val="57107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5D18892-0934-FD4F-A78C-C5FD988484CF}" type="slidenum">
              <a:rPr lang="zh-CN" altLang="en-US" smtClean="0"/>
              <a:pPr>
                <a:defRPr/>
              </a:pPr>
              <a:t>31</a:t>
            </a:fld>
            <a:endParaRPr lang="zh-CN" altLang="en-US"/>
          </a:p>
        </p:txBody>
      </p:sp>
    </p:spTree>
    <p:extLst>
      <p:ext uri="{BB962C8B-B14F-4D97-AF65-F5344CB8AC3E}">
        <p14:creationId xmlns:p14="http://schemas.microsoft.com/office/powerpoint/2010/main" val="78089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7AC913B0-B83D-428D-876E-C4481DA4FBEF}"/>
              </a:ext>
            </a:extLst>
          </p:cNvPr>
          <p:cNvSpPr>
            <a:spLocks noGrp="1" noRot="1" noChangeAspect="1" noChangeArrowheads="1" noTextEdit="1"/>
          </p:cNvSpPr>
          <p:nvPr>
            <p:ph type="sldImg"/>
          </p:nvPr>
        </p:nvSpPr>
        <p:spPr>
          <a:ln/>
        </p:spPr>
      </p:sp>
      <p:sp>
        <p:nvSpPr>
          <p:cNvPr id="290819" name="Rectangle 3">
            <a:extLst>
              <a:ext uri="{FF2B5EF4-FFF2-40B4-BE49-F238E27FC236}">
                <a16:creationId xmlns:a16="http://schemas.microsoft.com/office/drawing/2014/main" id="{3747CEDD-DC2C-495C-867D-DB861CFA20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5D18892-0934-FD4F-A78C-C5FD988484CF}" type="slidenum">
              <a:rPr lang="zh-CN" altLang="en-US" smtClean="0"/>
              <a:pPr>
                <a:defRPr/>
              </a:pPr>
              <a:t>37</a:t>
            </a:fld>
            <a:endParaRPr lang="zh-CN" altLang="en-US"/>
          </a:p>
        </p:txBody>
      </p:sp>
    </p:spTree>
    <p:extLst>
      <p:ext uri="{BB962C8B-B14F-4D97-AF65-F5344CB8AC3E}">
        <p14:creationId xmlns:p14="http://schemas.microsoft.com/office/powerpoint/2010/main" val="94625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5D18892-0934-FD4F-A78C-C5FD988484CF}" type="slidenum">
              <a:rPr lang="zh-CN" altLang="en-US" smtClean="0"/>
              <a:pPr>
                <a:defRPr/>
              </a:pPr>
              <a:t>39</a:t>
            </a:fld>
            <a:endParaRPr lang="zh-CN" altLang="en-US"/>
          </a:p>
        </p:txBody>
      </p:sp>
    </p:spTree>
    <p:extLst>
      <p:ext uri="{BB962C8B-B14F-4D97-AF65-F5344CB8AC3E}">
        <p14:creationId xmlns:p14="http://schemas.microsoft.com/office/powerpoint/2010/main" val="94625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75D18892-0934-FD4F-A78C-C5FD988484CF}" type="slidenum">
              <a:rPr lang="zh-CN" altLang="en-US" smtClean="0"/>
              <a:pPr>
                <a:defRPr/>
              </a:pPr>
              <a:t>41</a:t>
            </a:fld>
            <a:endParaRPr lang="zh-CN" altLang="en-US"/>
          </a:p>
        </p:txBody>
      </p:sp>
    </p:spTree>
    <p:extLst>
      <p:ext uri="{BB962C8B-B14F-4D97-AF65-F5344CB8AC3E}">
        <p14:creationId xmlns:p14="http://schemas.microsoft.com/office/powerpoint/2010/main" val="1126178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vert="horz"/>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8859459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竖排文本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50544461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55348965"/>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vert="horz"/>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9803244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87918433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0908830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45193766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85968840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Tree>
    <p:extLst>
      <p:ext uri="{BB962C8B-B14F-4D97-AF65-F5344CB8AC3E}">
        <p14:creationId xmlns:p14="http://schemas.microsoft.com/office/powerpoint/2010/main" val="51309624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66297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041827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81645696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9399141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竖排文本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5524919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66866489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vert="horz"/>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9628219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85847719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3099178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59764338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60424921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Tree>
    <p:extLst>
      <p:ext uri="{BB962C8B-B14F-4D97-AF65-F5344CB8AC3E}">
        <p14:creationId xmlns:p14="http://schemas.microsoft.com/office/powerpoint/2010/main" val="95943564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7142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919173265"/>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778553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0240069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pic>
        <p:nvPicPr>
          <p:cNvPr id="4" name="图片 2" descr="蓝色邓体背景.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竖排文本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51163148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132282342"/>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a:extLst>
              <a:ext uri="{FF2B5EF4-FFF2-40B4-BE49-F238E27FC236}">
                <a16:creationId xmlns:a16="http://schemas.microsoft.com/office/drawing/2014/main" id="{1CD1BE6A-8055-4C72-B97C-8177E291F563}"/>
              </a:ext>
            </a:extLst>
          </p:cNvPr>
          <p:cNvSpPr>
            <a:spLocks noGrp="1" noChangeArrowheads="1"/>
          </p:cNvSpPr>
          <p:nvPr>
            <p:ph type="dt" sz="half" idx="10"/>
          </p:nvPr>
        </p:nvSpPr>
        <p:spPr>
          <a:ln/>
        </p:spPr>
        <p:txBody>
          <a:bodyPr/>
          <a:lstStyle>
            <a:lvl1pPr>
              <a:defRPr/>
            </a:lvl1pPr>
          </a:lstStyle>
          <a:p>
            <a:pPr>
              <a:defRPr/>
            </a:pPr>
            <a:fld id="{74B912EE-F5D4-45C2-9175-9CCD16593F4B}"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AA8F7945-F1CD-44D3-A298-18263B8DCA1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1686D17-08AB-4AC2-ABB0-1A06AC11AE36}"/>
              </a:ext>
            </a:extLst>
          </p:cNvPr>
          <p:cNvSpPr>
            <a:spLocks noGrp="1" noChangeArrowheads="1"/>
          </p:cNvSpPr>
          <p:nvPr>
            <p:ph type="sldNum" sz="quarter" idx="12"/>
          </p:nvPr>
        </p:nvSpPr>
        <p:spPr>
          <a:ln/>
        </p:spPr>
        <p:txBody>
          <a:bodyPr/>
          <a:lstStyle>
            <a:lvl1pPr>
              <a:defRPr/>
            </a:lvl1pPr>
          </a:lstStyle>
          <a:p>
            <a:pPr>
              <a:defRPr/>
            </a:pPr>
            <a:fld id="{141C0F64-8EA2-4461-BD51-F9E5BEF5E251}" type="slidenum">
              <a:rPr lang="zh-CN" altLang="en-US"/>
              <a:pPr>
                <a:defRPr/>
              </a:pPr>
              <a:t>‹#›</a:t>
            </a:fld>
            <a:endParaRPr lang="en-US" altLang="zh-CN"/>
          </a:p>
        </p:txBody>
      </p:sp>
    </p:spTree>
    <p:extLst>
      <p:ext uri="{BB962C8B-B14F-4D97-AF65-F5344CB8AC3E}">
        <p14:creationId xmlns:p14="http://schemas.microsoft.com/office/powerpoint/2010/main" val="609977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06680B5A-F0AB-4DC1-96A2-D017F434CA5A}"/>
              </a:ext>
            </a:extLst>
          </p:cNvPr>
          <p:cNvSpPr>
            <a:spLocks noGrp="1" noChangeArrowheads="1"/>
          </p:cNvSpPr>
          <p:nvPr>
            <p:ph type="dt" sz="half" idx="10"/>
          </p:nvPr>
        </p:nvSpPr>
        <p:spPr>
          <a:ln/>
        </p:spPr>
        <p:txBody>
          <a:bodyPr/>
          <a:lstStyle>
            <a:lvl1pPr>
              <a:defRPr/>
            </a:lvl1pPr>
          </a:lstStyle>
          <a:p>
            <a:pPr>
              <a:defRPr/>
            </a:pPr>
            <a:fld id="{0232CFE8-BD8B-41BD-A9D9-48E808D1084E}"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FD691644-9E6F-4847-A5B2-8783662DE55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AECB119-6E02-4B2A-8239-9D952D8F173B}"/>
              </a:ext>
            </a:extLst>
          </p:cNvPr>
          <p:cNvSpPr>
            <a:spLocks noGrp="1" noChangeArrowheads="1"/>
          </p:cNvSpPr>
          <p:nvPr>
            <p:ph type="sldNum" sz="quarter" idx="12"/>
          </p:nvPr>
        </p:nvSpPr>
        <p:spPr>
          <a:ln/>
        </p:spPr>
        <p:txBody>
          <a:bodyPr/>
          <a:lstStyle>
            <a:lvl1pPr>
              <a:defRPr/>
            </a:lvl1pPr>
          </a:lstStyle>
          <a:p>
            <a:pPr>
              <a:defRPr/>
            </a:pPr>
            <a:fld id="{F3C5D050-60E9-4825-8BFB-47DD9BE107D4}" type="slidenum">
              <a:rPr lang="zh-CN" altLang="en-US"/>
              <a:pPr>
                <a:defRPr/>
              </a:pPr>
              <a:t>‹#›</a:t>
            </a:fld>
            <a:endParaRPr lang="en-US" altLang="zh-CN"/>
          </a:p>
        </p:txBody>
      </p:sp>
    </p:spTree>
    <p:extLst>
      <p:ext uri="{BB962C8B-B14F-4D97-AF65-F5344CB8AC3E}">
        <p14:creationId xmlns:p14="http://schemas.microsoft.com/office/powerpoint/2010/main" val="3440610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FB388B8F-F2E1-4E74-8358-9334CC03F064}"/>
              </a:ext>
            </a:extLst>
          </p:cNvPr>
          <p:cNvSpPr>
            <a:spLocks noGrp="1" noChangeArrowheads="1"/>
          </p:cNvSpPr>
          <p:nvPr>
            <p:ph type="dt" sz="half" idx="10"/>
          </p:nvPr>
        </p:nvSpPr>
        <p:spPr>
          <a:ln/>
        </p:spPr>
        <p:txBody>
          <a:bodyPr/>
          <a:lstStyle>
            <a:lvl1pPr>
              <a:defRPr/>
            </a:lvl1pPr>
          </a:lstStyle>
          <a:p>
            <a:pPr>
              <a:defRPr/>
            </a:pPr>
            <a:fld id="{60875887-B793-4A55-9D83-C5D8DB2F22F6}"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229283E5-C71F-452E-A52B-BFADC54B205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6E08AAE-2C32-4792-92DC-080AC80E0911}"/>
              </a:ext>
            </a:extLst>
          </p:cNvPr>
          <p:cNvSpPr>
            <a:spLocks noGrp="1" noChangeArrowheads="1"/>
          </p:cNvSpPr>
          <p:nvPr>
            <p:ph type="sldNum" sz="quarter" idx="12"/>
          </p:nvPr>
        </p:nvSpPr>
        <p:spPr>
          <a:ln/>
        </p:spPr>
        <p:txBody>
          <a:bodyPr/>
          <a:lstStyle>
            <a:lvl1pPr>
              <a:defRPr/>
            </a:lvl1pPr>
          </a:lstStyle>
          <a:p>
            <a:pPr>
              <a:defRPr/>
            </a:pPr>
            <a:fld id="{90E5E69E-2B92-470A-9081-C67E7EE02F1E}" type="slidenum">
              <a:rPr lang="zh-CN" altLang="en-US"/>
              <a:pPr>
                <a:defRPr/>
              </a:pPr>
              <a:t>‹#›</a:t>
            </a:fld>
            <a:endParaRPr lang="en-US" altLang="zh-CN"/>
          </a:p>
        </p:txBody>
      </p:sp>
    </p:spTree>
    <p:extLst>
      <p:ext uri="{BB962C8B-B14F-4D97-AF65-F5344CB8AC3E}">
        <p14:creationId xmlns:p14="http://schemas.microsoft.com/office/powerpoint/2010/main" val="4171655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2"/>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A2706424-C564-42E4-9024-61245600F473}"/>
              </a:ext>
            </a:extLst>
          </p:cNvPr>
          <p:cNvSpPr>
            <a:spLocks noGrp="1" noChangeArrowheads="1"/>
          </p:cNvSpPr>
          <p:nvPr>
            <p:ph type="dt" sz="half" idx="10"/>
          </p:nvPr>
        </p:nvSpPr>
        <p:spPr>
          <a:ln/>
        </p:spPr>
        <p:txBody>
          <a:bodyPr/>
          <a:lstStyle>
            <a:lvl1pPr>
              <a:defRPr/>
            </a:lvl1pPr>
          </a:lstStyle>
          <a:p>
            <a:pPr>
              <a:defRPr/>
            </a:pPr>
            <a:fld id="{E8EE975F-19A9-447A-AA7A-98A1772B8C71}" type="datetime1">
              <a:rPr lang="zh-CN" altLang="en-US"/>
              <a:pPr>
                <a:defRPr/>
              </a:pPr>
              <a:t>2020/5/27</a:t>
            </a:fld>
            <a:endParaRPr lang="en-US" altLang="zh-CN"/>
          </a:p>
        </p:txBody>
      </p:sp>
      <p:sp>
        <p:nvSpPr>
          <p:cNvPr id="6" name="Rectangle 5">
            <a:extLst>
              <a:ext uri="{FF2B5EF4-FFF2-40B4-BE49-F238E27FC236}">
                <a16:creationId xmlns:a16="http://schemas.microsoft.com/office/drawing/2014/main" id="{21CC1B01-BB09-4BE8-9FEC-F4757CC6870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230CA7C6-1287-48F9-9332-2E3FF6707D1A}"/>
              </a:ext>
            </a:extLst>
          </p:cNvPr>
          <p:cNvSpPr>
            <a:spLocks noGrp="1" noChangeArrowheads="1"/>
          </p:cNvSpPr>
          <p:nvPr>
            <p:ph type="sldNum" sz="quarter" idx="12"/>
          </p:nvPr>
        </p:nvSpPr>
        <p:spPr>
          <a:ln/>
        </p:spPr>
        <p:txBody>
          <a:bodyPr/>
          <a:lstStyle>
            <a:lvl1pPr>
              <a:defRPr/>
            </a:lvl1pPr>
          </a:lstStyle>
          <a:p>
            <a:pPr>
              <a:defRPr/>
            </a:pPr>
            <a:fld id="{E253F154-C4E2-4221-9D2E-4E7A678AE858}" type="slidenum">
              <a:rPr lang="zh-CN" altLang="en-US"/>
              <a:pPr>
                <a:defRPr/>
              </a:pPr>
              <a:t>‹#›</a:t>
            </a:fld>
            <a:endParaRPr lang="en-US" altLang="zh-CN"/>
          </a:p>
        </p:txBody>
      </p:sp>
    </p:spTree>
    <p:extLst>
      <p:ext uri="{BB962C8B-B14F-4D97-AF65-F5344CB8AC3E}">
        <p14:creationId xmlns:p14="http://schemas.microsoft.com/office/powerpoint/2010/main" val="243942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9"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659D394D-504F-4BC7-919F-0D8C0F31AEFB}"/>
              </a:ext>
            </a:extLst>
          </p:cNvPr>
          <p:cNvSpPr>
            <a:spLocks noGrp="1" noChangeArrowheads="1"/>
          </p:cNvSpPr>
          <p:nvPr>
            <p:ph type="dt" sz="half" idx="10"/>
          </p:nvPr>
        </p:nvSpPr>
        <p:spPr>
          <a:ln/>
        </p:spPr>
        <p:txBody>
          <a:bodyPr/>
          <a:lstStyle>
            <a:lvl1pPr>
              <a:defRPr/>
            </a:lvl1pPr>
          </a:lstStyle>
          <a:p>
            <a:pPr>
              <a:defRPr/>
            </a:pPr>
            <a:fld id="{6DF6D6B7-E20F-4046-A914-238547B2CDB2}" type="datetime1">
              <a:rPr lang="zh-CN" altLang="en-US"/>
              <a:pPr>
                <a:defRPr/>
              </a:pPr>
              <a:t>2020/5/27</a:t>
            </a:fld>
            <a:endParaRPr lang="en-US" altLang="zh-CN"/>
          </a:p>
        </p:txBody>
      </p:sp>
      <p:sp>
        <p:nvSpPr>
          <p:cNvPr id="8" name="Rectangle 5">
            <a:extLst>
              <a:ext uri="{FF2B5EF4-FFF2-40B4-BE49-F238E27FC236}">
                <a16:creationId xmlns:a16="http://schemas.microsoft.com/office/drawing/2014/main" id="{3E9EC156-2EBE-41A0-8D88-8CC953FEB93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F22DB43C-B7E6-444C-9DC4-603091F019A8}"/>
              </a:ext>
            </a:extLst>
          </p:cNvPr>
          <p:cNvSpPr>
            <a:spLocks noGrp="1" noChangeArrowheads="1"/>
          </p:cNvSpPr>
          <p:nvPr>
            <p:ph type="sldNum" sz="quarter" idx="12"/>
          </p:nvPr>
        </p:nvSpPr>
        <p:spPr>
          <a:ln/>
        </p:spPr>
        <p:txBody>
          <a:bodyPr/>
          <a:lstStyle>
            <a:lvl1pPr>
              <a:defRPr/>
            </a:lvl1pPr>
          </a:lstStyle>
          <a:p>
            <a:pPr>
              <a:defRPr/>
            </a:pPr>
            <a:fld id="{2A75A2F9-518F-42BB-AE00-10518FD071B3}" type="slidenum">
              <a:rPr lang="zh-CN" altLang="en-US"/>
              <a:pPr>
                <a:defRPr/>
              </a:pPr>
              <a:t>‹#›</a:t>
            </a:fld>
            <a:endParaRPr lang="en-US" altLang="zh-CN"/>
          </a:p>
        </p:txBody>
      </p:sp>
    </p:spTree>
    <p:extLst>
      <p:ext uri="{BB962C8B-B14F-4D97-AF65-F5344CB8AC3E}">
        <p14:creationId xmlns:p14="http://schemas.microsoft.com/office/powerpoint/2010/main" val="4243677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F6D05AE1-D318-419F-852C-6635AEAA9434}"/>
              </a:ext>
            </a:extLst>
          </p:cNvPr>
          <p:cNvSpPr>
            <a:spLocks noGrp="1" noChangeArrowheads="1"/>
          </p:cNvSpPr>
          <p:nvPr>
            <p:ph type="dt" sz="half" idx="10"/>
          </p:nvPr>
        </p:nvSpPr>
        <p:spPr>
          <a:ln/>
        </p:spPr>
        <p:txBody>
          <a:bodyPr/>
          <a:lstStyle>
            <a:lvl1pPr>
              <a:defRPr/>
            </a:lvl1pPr>
          </a:lstStyle>
          <a:p>
            <a:pPr>
              <a:defRPr/>
            </a:pPr>
            <a:fld id="{31892AB2-575D-4838-B51C-3ECCA5893596}" type="datetime1">
              <a:rPr lang="zh-CN" altLang="en-US"/>
              <a:pPr>
                <a:defRPr/>
              </a:pPr>
              <a:t>2020/5/27</a:t>
            </a:fld>
            <a:endParaRPr lang="en-US" altLang="zh-CN"/>
          </a:p>
        </p:txBody>
      </p:sp>
      <p:sp>
        <p:nvSpPr>
          <p:cNvPr id="4" name="Rectangle 5">
            <a:extLst>
              <a:ext uri="{FF2B5EF4-FFF2-40B4-BE49-F238E27FC236}">
                <a16:creationId xmlns:a16="http://schemas.microsoft.com/office/drawing/2014/main" id="{F37DEE48-0572-4833-BD1E-5C2F33F4288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22F6C222-B38B-4B12-BCF0-F07E9210DE07}"/>
              </a:ext>
            </a:extLst>
          </p:cNvPr>
          <p:cNvSpPr>
            <a:spLocks noGrp="1" noChangeArrowheads="1"/>
          </p:cNvSpPr>
          <p:nvPr>
            <p:ph type="sldNum" sz="quarter" idx="12"/>
          </p:nvPr>
        </p:nvSpPr>
        <p:spPr>
          <a:ln/>
        </p:spPr>
        <p:txBody>
          <a:bodyPr/>
          <a:lstStyle>
            <a:lvl1pPr>
              <a:defRPr/>
            </a:lvl1pPr>
          </a:lstStyle>
          <a:p>
            <a:pPr>
              <a:defRPr/>
            </a:pPr>
            <a:fld id="{7F635C6A-D27E-4819-9E7F-A2873E36607E}" type="slidenum">
              <a:rPr lang="zh-CN" altLang="en-US"/>
              <a:pPr>
                <a:defRPr/>
              </a:pPr>
              <a:t>‹#›</a:t>
            </a:fld>
            <a:endParaRPr lang="en-US" altLang="zh-CN"/>
          </a:p>
        </p:txBody>
      </p:sp>
    </p:spTree>
    <p:extLst>
      <p:ext uri="{BB962C8B-B14F-4D97-AF65-F5344CB8AC3E}">
        <p14:creationId xmlns:p14="http://schemas.microsoft.com/office/powerpoint/2010/main" val="157168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40686915"/>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252734-9F2F-42C1-A1FE-E992C4FADF16}"/>
              </a:ext>
            </a:extLst>
          </p:cNvPr>
          <p:cNvSpPr>
            <a:spLocks noGrp="1" noChangeArrowheads="1"/>
          </p:cNvSpPr>
          <p:nvPr>
            <p:ph type="dt" sz="half" idx="10"/>
          </p:nvPr>
        </p:nvSpPr>
        <p:spPr>
          <a:ln/>
        </p:spPr>
        <p:txBody>
          <a:bodyPr/>
          <a:lstStyle>
            <a:lvl1pPr>
              <a:defRPr/>
            </a:lvl1pPr>
          </a:lstStyle>
          <a:p>
            <a:pPr>
              <a:defRPr/>
            </a:pPr>
            <a:fld id="{091D177C-A055-41A6-A207-4BFE5C5BBD0A}" type="datetime1">
              <a:rPr lang="zh-CN" altLang="en-US"/>
              <a:pPr>
                <a:defRPr/>
              </a:pPr>
              <a:t>2020/5/27</a:t>
            </a:fld>
            <a:endParaRPr lang="en-US" altLang="zh-CN"/>
          </a:p>
        </p:txBody>
      </p:sp>
      <p:sp>
        <p:nvSpPr>
          <p:cNvPr id="3" name="Rectangle 5">
            <a:extLst>
              <a:ext uri="{FF2B5EF4-FFF2-40B4-BE49-F238E27FC236}">
                <a16:creationId xmlns:a16="http://schemas.microsoft.com/office/drawing/2014/main" id="{F3D9FAAA-4518-4BD0-A771-9E31C64F7D3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09405CE3-7978-4A9D-BDB2-28D89B92A581}"/>
              </a:ext>
            </a:extLst>
          </p:cNvPr>
          <p:cNvSpPr>
            <a:spLocks noGrp="1" noChangeArrowheads="1"/>
          </p:cNvSpPr>
          <p:nvPr>
            <p:ph type="sldNum" sz="quarter" idx="12"/>
          </p:nvPr>
        </p:nvSpPr>
        <p:spPr>
          <a:ln/>
        </p:spPr>
        <p:txBody>
          <a:bodyPr/>
          <a:lstStyle>
            <a:lvl1pPr>
              <a:defRPr/>
            </a:lvl1pPr>
          </a:lstStyle>
          <a:p>
            <a:pPr>
              <a:defRPr/>
            </a:pPr>
            <a:fld id="{B4A8B4CE-D4C6-427C-8734-EB692F1867A5}" type="slidenum">
              <a:rPr lang="zh-CN" altLang="en-US"/>
              <a:pPr>
                <a:defRPr/>
              </a:pPr>
              <a:t>‹#›</a:t>
            </a:fld>
            <a:endParaRPr lang="en-US" altLang="zh-CN"/>
          </a:p>
        </p:txBody>
      </p:sp>
    </p:spTree>
    <p:extLst>
      <p:ext uri="{BB962C8B-B14F-4D97-AF65-F5344CB8AC3E}">
        <p14:creationId xmlns:p14="http://schemas.microsoft.com/office/powerpoint/2010/main" val="1862496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28CAB6F0-DF87-4167-940D-30A74C57BCAF}"/>
              </a:ext>
            </a:extLst>
          </p:cNvPr>
          <p:cNvSpPr>
            <a:spLocks noGrp="1" noChangeArrowheads="1"/>
          </p:cNvSpPr>
          <p:nvPr>
            <p:ph type="dt" sz="half" idx="10"/>
          </p:nvPr>
        </p:nvSpPr>
        <p:spPr>
          <a:ln/>
        </p:spPr>
        <p:txBody>
          <a:bodyPr/>
          <a:lstStyle>
            <a:lvl1pPr>
              <a:defRPr/>
            </a:lvl1pPr>
          </a:lstStyle>
          <a:p>
            <a:pPr>
              <a:defRPr/>
            </a:pPr>
            <a:fld id="{5DFBC43E-4BE3-4C2D-8516-2752BB0CCF9D}" type="datetime1">
              <a:rPr lang="zh-CN" altLang="en-US"/>
              <a:pPr>
                <a:defRPr/>
              </a:pPr>
              <a:t>2020/5/27</a:t>
            </a:fld>
            <a:endParaRPr lang="en-US" altLang="zh-CN"/>
          </a:p>
        </p:txBody>
      </p:sp>
      <p:sp>
        <p:nvSpPr>
          <p:cNvPr id="6" name="Rectangle 5">
            <a:extLst>
              <a:ext uri="{FF2B5EF4-FFF2-40B4-BE49-F238E27FC236}">
                <a16:creationId xmlns:a16="http://schemas.microsoft.com/office/drawing/2014/main" id="{69977CDD-392C-452E-9D33-9DB157599CE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7F4941A-CCB6-4274-8182-DBA4C9B30E7C}"/>
              </a:ext>
            </a:extLst>
          </p:cNvPr>
          <p:cNvSpPr>
            <a:spLocks noGrp="1" noChangeArrowheads="1"/>
          </p:cNvSpPr>
          <p:nvPr>
            <p:ph type="sldNum" sz="quarter" idx="12"/>
          </p:nvPr>
        </p:nvSpPr>
        <p:spPr>
          <a:ln/>
        </p:spPr>
        <p:txBody>
          <a:bodyPr/>
          <a:lstStyle>
            <a:lvl1pPr>
              <a:defRPr/>
            </a:lvl1pPr>
          </a:lstStyle>
          <a:p>
            <a:pPr>
              <a:defRPr/>
            </a:pPr>
            <a:fld id="{EF09E44C-0B7C-40CF-82C2-A05EA68089A0}" type="slidenum">
              <a:rPr lang="zh-CN" altLang="en-US"/>
              <a:pPr>
                <a:defRPr/>
              </a:pPr>
              <a:t>‹#›</a:t>
            </a:fld>
            <a:endParaRPr lang="en-US" altLang="zh-CN"/>
          </a:p>
        </p:txBody>
      </p:sp>
    </p:spTree>
    <p:extLst>
      <p:ext uri="{BB962C8B-B14F-4D97-AF65-F5344CB8AC3E}">
        <p14:creationId xmlns:p14="http://schemas.microsoft.com/office/powerpoint/2010/main" val="3078425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FC195DC7-0DEB-4072-931D-3A06F59E2E89}"/>
              </a:ext>
            </a:extLst>
          </p:cNvPr>
          <p:cNvSpPr>
            <a:spLocks noGrp="1" noChangeArrowheads="1"/>
          </p:cNvSpPr>
          <p:nvPr>
            <p:ph type="dt" sz="half" idx="10"/>
          </p:nvPr>
        </p:nvSpPr>
        <p:spPr>
          <a:ln/>
        </p:spPr>
        <p:txBody>
          <a:bodyPr/>
          <a:lstStyle>
            <a:lvl1pPr>
              <a:defRPr/>
            </a:lvl1pPr>
          </a:lstStyle>
          <a:p>
            <a:pPr>
              <a:defRPr/>
            </a:pPr>
            <a:fld id="{52F999D3-7D16-427B-A1AC-80CF089448B8}" type="datetime1">
              <a:rPr lang="zh-CN" altLang="en-US"/>
              <a:pPr>
                <a:defRPr/>
              </a:pPr>
              <a:t>2020/5/27</a:t>
            </a:fld>
            <a:endParaRPr lang="en-US" altLang="zh-CN"/>
          </a:p>
        </p:txBody>
      </p:sp>
      <p:sp>
        <p:nvSpPr>
          <p:cNvPr id="6" name="Rectangle 5">
            <a:extLst>
              <a:ext uri="{FF2B5EF4-FFF2-40B4-BE49-F238E27FC236}">
                <a16:creationId xmlns:a16="http://schemas.microsoft.com/office/drawing/2014/main" id="{0DA40B71-3E52-4B67-91E2-2F11753D993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7DEBCD37-271F-47E3-B7B3-0D973F9FA9A0}"/>
              </a:ext>
            </a:extLst>
          </p:cNvPr>
          <p:cNvSpPr>
            <a:spLocks noGrp="1" noChangeArrowheads="1"/>
          </p:cNvSpPr>
          <p:nvPr>
            <p:ph type="sldNum" sz="quarter" idx="12"/>
          </p:nvPr>
        </p:nvSpPr>
        <p:spPr>
          <a:ln/>
        </p:spPr>
        <p:txBody>
          <a:bodyPr/>
          <a:lstStyle>
            <a:lvl1pPr>
              <a:defRPr/>
            </a:lvl1pPr>
          </a:lstStyle>
          <a:p>
            <a:pPr>
              <a:defRPr/>
            </a:pPr>
            <a:fld id="{D8D5EFA5-5EB9-45C3-A2B0-859BD2921BFD}" type="slidenum">
              <a:rPr lang="zh-CN" altLang="en-US"/>
              <a:pPr>
                <a:defRPr/>
              </a:pPr>
              <a:t>‹#›</a:t>
            </a:fld>
            <a:endParaRPr lang="en-US" altLang="zh-CN"/>
          </a:p>
        </p:txBody>
      </p:sp>
    </p:spTree>
    <p:extLst>
      <p:ext uri="{BB962C8B-B14F-4D97-AF65-F5344CB8AC3E}">
        <p14:creationId xmlns:p14="http://schemas.microsoft.com/office/powerpoint/2010/main" val="3495389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A167A50E-B3A4-4A58-80E0-92B61310EB85}"/>
              </a:ext>
            </a:extLst>
          </p:cNvPr>
          <p:cNvSpPr>
            <a:spLocks noGrp="1" noChangeArrowheads="1"/>
          </p:cNvSpPr>
          <p:nvPr>
            <p:ph type="dt" sz="half" idx="10"/>
          </p:nvPr>
        </p:nvSpPr>
        <p:spPr>
          <a:ln/>
        </p:spPr>
        <p:txBody>
          <a:bodyPr/>
          <a:lstStyle>
            <a:lvl1pPr>
              <a:defRPr/>
            </a:lvl1pPr>
          </a:lstStyle>
          <a:p>
            <a:pPr>
              <a:defRPr/>
            </a:pPr>
            <a:fld id="{D44630CE-D4F5-4A14-9F08-1AF7CC8733AC}"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1AA113D4-CFBD-437B-8AAD-45D90BB90B8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BAE7B8B-9B94-4E47-8A7B-64B263AD3C35}"/>
              </a:ext>
            </a:extLst>
          </p:cNvPr>
          <p:cNvSpPr>
            <a:spLocks noGrp="1" noChangeArrowheads="1"/>
          </p:cNvSpPr>
          <p:nvPr>
            <p:ph type="sldNum" sz="quarter" idx="12"/>
          </p:nvPr>
        </p:nvSpPr>
        <p:spPr>
          <a:ln/>
        </p:spPr>
        <p:txBody>
          <a:bodyPr/>
          <a:lstStyle>
            <a:lvl1pPr>
              <a:defRPr/>
            </a:lvl1pPr>
          </a:lstStyle>
          <a:p>
            <a:pPr>
              <a:defRPr/>
            </a:pPr>
            <a:fld id="{91D547BB-380F-4148-9AD1-B9C05CC8629D}" type="slidenum">
              <a:rPr lang="zh-CN" altLang="en-US"/>
              <a:pPr>
                <a:defRPr/>
              </a:pPr>
              <a:t>‹#›</a:t>
            </a:fld>
            <a:endParaRPr lang="en-US" altLang="zh-CN"/>
          </a:p>
        </p:txBody>
      </p:sp>
    </p:spTree>
    <p:extLst>
      <p:ext uri="{BB962C8B-B14F-4D97-AF65-F5344CB8AC3E}">
        <p14:creationId xmlns:p14="http://schemas.microsoft.com/office/powerpoint/2010/main" val="801027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08F4AE47-8EB4-4A3F-8FE1-31FA01571DF6}"/>
              </a:ext>
            </a:extLst>
          </p:cNvPr>
          <p:cNvSpPr>
            <a:spLocks noGrp="1" noChangeArrowheads="1"/>
          </p:cNvSpPr>
          <p:nvPr>
            <p:ph type="dt" sz="half" idx="10"/>
          </p:nvPr>
        </p:nvSpPr>
        <p:spPr>
          <a:ln/>
        </p:spPr>
        <p:txBody>
          <a:bodyPr/>
          <a:lstStyle>
            <a:lvl1pPr>
              <a:defRPr/>
            </a:lvl1pPr>
          </a:lstStyle>
          <a:p>
            <a:pPr>
              <a:defRPr/>
            </a:pPr>
            <a:fld id="{F9A7E2F9-7024-4353-97CC-C0A58318A1F9}"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DFEE94B3-CCE5-40EE-83E0-51E6F0CA6C5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34504BD-7967-419B-99B0-991CAF693909}"/>
              </a:ext>
            </a:extLst>
          </p:cNvPr>
          <p:cNvSpPr>
            <a:spLocks noGrp="1" noChangeArrowheads="1"/>
          </p:cNvSpPr>
          <p:nvPr>
            <p:ph type="sldNum" sz="quarter" idx="12"/>
          </p:nvPr>
        </p:nvSpPr>
        <p:spPr>
          <a:ln/>
        </p:spPr>
        <p:txBody>
          <a:bodyPr/>
          <a:lstStyle>
            <a:lvl1pPr>
              <a:defRPr/>
            </a:lvl1pPr>
          </a:lstStyle>
          <a:p>
            <a:pPr>
              <a:defRPr/>
            </a:pPr>
            <a:fld id="{D8F4279F-002E-46C9-AE5A-7F82B6098923}" type="slidenum">
              <a:rPr lang="zh-CN" altLang="en-US"/>
              <a:pPr>
                <a:defRPr/>
              </a:pPr>
              <a:t>‹#›</a:t>
            </a:fld>
            <a:endParaRPr lang="en-US" altLang="zh-CN"/>
          </a:p>
        </p:txBody>
      </p:sp>
    </p:spTree>
    <p:extLst>
      <p:ext uri="{BB962C8B-B14F-4D97-AF65-F5344CB8AC3E}">
        <p14:creationId xmlns:p14="http://schemas.microsoft.com/office/powerpoint/2010/main" val="2697412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SmartArt 占位符 2"/>
          <p:cNvSpPr>
            <a:spLocks noGrp="1"/>
          </p:cNvSpPr>
          <p:nvPr>
            <p:ph type="dgm" idx="1"/>
          </p:nvPr>
        </p:nvSpPr>
        <p:spPr>
          <a:xfrm>
            <a:off x="457200" y="1600202"/>
            <a:ext cx="8229600" cy="4525963"/>
          </a:xfrm>
        </p:spPr>
        <p:txBody>
          <a:bodyPr/>
          <a:lstStyle/>
          <a:p>
            <a:pPr lvl="0"/>
            <a:endParaRPr lang="zh-CN" altLang="en-US" noProof="0"/>
          </a:p>
        </p:txBody>
      </p:sp>
      <p:sp>
        <p:nvSpPr>
          <p:cNvPr id="4" name="Rectangle 4">
            <a:extLst>
              <a:ext uri="{FF2B5EF4-FFF2-40B4-BE49-F238E27FC236}">
                <a16:creationId xmlns:a16="http://schemas.microsoft.com/office/drawing/2014/main" id="{1E74E64B-8419-4917-A757-AD5FF99790D3}"/>
              </a:ext>
            </a:extLst>
          </p:cNvPr>
          <p:cNvSpPr>
            <a:spLocks noGrp="1" noChangeArrowheads="1"/>
          </p:cNvSpPr>
          <p:nvPr>
            <p:ph type="dt" sz="half" idx="10"/>
          </p:nvPr>
        </p:nvSpPr>
        <p:spPr>
          <a:ln/>
        </p:spPr>
        <p:txBody>
          <a:bodyPr/>
          <a:lstStyle>
            <a:lvl1pPr>
              <a:defRPr/>
            </a:lvl1pPr>
          </a:lstStyle>
          <a:p>
            <a:pPr>
              <a:defRPr/>
            </a:pPr>
            <a:fld id="{5DF45EE5-915F-4941-AB13-DD2A3A518C74}"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D546DE6A-8AF3-43C5-BF17-66C17948269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434EAE8C-BE82-49D4-AF2D-B11F55633498}"/>
              </a:ext>
            </a:extLst>
          </p:cNvPr>
          <p:cNvSpPr>
            <a:spLocks noGrp="1" noChangeArrowheads="1"/>
          </p:cNvSpPr>
          <p:nvPr>
            <p:ph type="sldNum" sz="quarter" idx="12"/>
          </p:nvPr>
        </p:nvSpPr>
        <p:spPr>
          <a:ln/>
        </p:spPr>
        <p:txBody>
          <a:bodyPr/>
          <a:lstStyle>
            <a:lvl1pPr>
              <a:defRPr/>
            </a:lvl1pPr>
          </a:lstStyle>
          <a:p>
            <a:pPr>
              <a:defRPr/>
            </a:pPr>
            <a:fld id="{34340757-4AE3-42C7-86A8-053772B97971}" type="slidenum">
              <a:rPr lang="zh-CN" altLang="en-US"/>
              <a:pPr>
                <a:defRPr/>
              </a:pPr>
              <a:t>‹#›</a:t>
            </a:fld>
            <a:endParaRPr lang="en-US" altLang="zh-CN"/>
          </a:p>
        </p:txBody>
      </p:sp>
    </p:spTree>
    <p:extLst>
      <p:ext uri="{BB962C8B-B14F-4D97-AF65-F5344CB8AC3E}">
        <p14:creationId xmlns:p14="http://schemas.microsoft.com/office/powerpoint/2010/main" val="724006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40"/>
            <a:ext cx="8229600" cy="5851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3" name="Rectangle 4">
            <a:extLst>
              <a:ext uri="{FF2B5EF4-FFF2-40B4-BE49-F238E27FC236}">
                <a16:creationId xmlns:a16="http://schemas.microsoft.com/office/drawing/2014/main" id="{40C96ED7-3AB5-4FB9-83CE-6D322364186F}"/>
              </a:ext>
            </a:extLst>
          </p:cNvPr>
          <p:cNvSpPr>
            <a:spLocks noGrp="1" noChangeArrowheads="1"/>
          </p:cNvSpPr>
          <p:nvPr>
            <p:ph type="dt" sz="half" idx="10"/>
          </p:nvPr>
        </p:nvSpPr>
        <p:spPr>
          <a:ln/>
        </p:spPr>
        <p:txBody>
          <a:bodyPr/>
          <a:lstStyle>
            <a:lvl1pPr>
              <a:defRPr/>
            </a:lvl1pPr>
          </a:lstStyle>
          <a:p>
            <a:pPr>
              <a:defRPr/>
            </a:pPr>
            <a:fld id="{2FDF232B-916D-414B-8178-102F58DC7DA7}" type="datetime1">
              <a:rPr lang="zh-CN" altLang="en-US"/>
              <a:pPr>
                <a:defRPr/>
              </a:pPr>
              <a:t>2020/5/27</a:t>
            </a:fld>
            <a:endParaRPr lang="en-US" altLang="zh-CN"/>
          </a:p>
        </p:txBody>
      </p:sp>
      <p:sp>
        <p:nvSpPr>
          <p:cNvPr id="4" name="Rectangle 5">
            <a:extLst>
              <a:ext uri="{FF2B5EF4-FFF2-40B4-BE49-F238E27FC236}">
                <a16:creationId xmlns:a16="http://schemas.microsoft.com/office/drawing/2014/main" id="{8DAB66BE-68D1-4ABC-A112-08AAB67355D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FABA57E3-DBBC-48FA-9528-033AFC90B404}"/>
              </a:ext>
            </a:extLst>
          </p:cNvPr>
          <p:cNvSpPr>
            <a:spLocks noGrp="1" noChangeArrowheads="1"/>
          </p:cNvSpPr>
          <p:nvPr>
            <p:ph type="sldNum" sz="quarter" idx="12"/>
          </p:nvPr>
        </p:nvSpPr>
        <p:spPr>
          <a:ln/>
        </p:spPr>
        <p:txBody>
          <a:bodyPr/>
          <a:lstStyle>
            <a:lvl1pPr>
              <a:defRPr/>
            </a:lvl1pPr>
          </a:lstStyle>
          <a:p>
            <a:pPr>
              <a:defRPr/>
            </a:pPr>
            <a:fld id="{884B30FB-98D1-4E6B-BD03-B3D97C9BA69F}" type="slidenum">
              <a:rPr lang="zh-CN" altLang="en-US"/>
              <a:pPr>
                <a:defRPr/>
              </a:pPr>
              <a:t>‹#›</a:t>
            </a:fld>
            <a:endParaRPr lang="en-US" altLang="zh-CN"/>
          </a:p>
        </p:txBody>
      </p:sp>
    </p:spTree>
    <p:extLst>
      <p:ext uri="{BB962C8B-B14F-4D97-AF65-F5344CB8AC3E}">
        <p14:creationId xmlns:p14="http://schemas.microsoft.com/office/powerpoint/2010/main" val="1107523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a:extLst>
              <a:ext uri="{FF2B5EF4-FFF2-40B4-BE49-F238E27FC236}">
                <a16:creationId xmlns:a16="http://schemas.microsoft.com/office/drawing/2014/main" id="{369996F5-B52D-4E6F-9742-33114AE30110}"/>
              </a:ext>
            </a:extLst>
          </p:cNvPr>
          <p:cNvSpPr>
            <a:spLocks noGrp="1" noChangeArrowheads="1"/>
          </p:cNvSpPr>
          <p:nvPr>
            <p:ph type="dt" sz="half" idx="10"/>
          </p:nvPr>
        </p:nvSpPr>
        <p:spPr>
          <a:ln/>
        </p:spPr>
        <p:txBody>
          <a:bodyPr/>
          <a:lstStyle>
            <a:lvl1pPr>
              <a:defRPr/>
            </a:lvl1pPr>
          </a:lstStyle>
          <a:p>
            <a:pPr>
              <a:defRPr/>
            </a:pPr>
            <a:fld id="{7768E597-9850-4DB1-B34B-D8C264F8E585}"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AA8B4ED9-294C-4A83-8AC4-F642A310EA3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BCD7929-FA0B-4EB4-BF88-D9F1D9710613}"/>
              </a:ext>
            </a:extLst>
          </p:cNvPr>
          <p:cNvSpPr>
            <a:spLocks noGrp="1" noChangeArrowheads="1"/>
          </p:cNvSpPr>
          <p:nvPr>
            <p:ph type="sldNum" sz="quarter" idx="12"/>
          </p:nvPr>
        </p:nvSpPr>
        <p:spPr>
          <a:ln/>
        </p:spPr>
        <p:txBody>
          <a:bodyPr/>
          <a:lstStyle>
            <a:lvl1pPr>
              <a:defRPr/>
            </a:lvl1pPr>
          </a:lstStyle>
          <a:p>
            <a:pPr>
              <a:defRPr/>
            </a:pPr>
            <a:fld id="{51D13568-D9E9-43C2-823A-EE4696CE7A70}" type="slidenum">
              <a:rPr lang="zh-CN" altLang="en-US"/>
              <a:pPr>
                <a:defRPr/>
              </a:pPr>
              <a:t>‹#›</a:t>
            </a:fld>
            <a:endParaRPr lang="en-US" altLang="zh-CN"/>
          </a:p>
        </p:txBody>
      </p:sp>
    </p:spTree>
    <p:extLst>
      <p:ext uri="{BB962C8B-B14F-4D97-AF65-F5344CB8AC3E}">
        <p14:creationId xmlns:p14="http://schemas.microsoft.com/office/powerpoint/2010/main" val="3920794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B7553CD4-38F4-435C-A560-C893134ACAB7}"/>
              </a:ext>
            </a:extLst>
          </p:cNvPr>
          <p:cNvSpPr>
            <a:spLocks noGrp="1" noChangeArrowheads="1"/>
          </p:cNvSpPr>
          <p:nvPr>
            <p:ph type="dt" sz="half" idx="10"/>
          </p:nvPr>
        </p:nvSpPr>
        <p:spPr>
          <a:ln/>
        </p:spPr>
        <p:txBody>
          <a:bodyPr/>
          <a:lstStyle>
            <a:lvl1pPr>
              <a:defRPr/>
            </a:lvl1pPr>
          </a:lstStyle>
          <a:p>
            <a:pPr>
              <a:defRPr/>
            </a:pPr>
            <a:fld id="{5025E1CD-978B-47F1-B2CE-990A2F15D184}"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5A98B9EC-0905-49B9-822B-4583A189A69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FF36810-150F-4E7A-A933-90B8CB31EE8A}"/>
              </a:ext>
            </a:extLst>
          </p:cNvPr>
          <p:cNvSpPr>
            <a:spLocks noGrp="1" noChangeArrowheads="1"/>
          </p:cNvSpPr>
          <p:nvPr>
            <p:ph type="sldNum" sz="quarter" idx="12"/>
          </p:nvPr>
        </p:nvSpPr>
        <p:spPr>
          <a:ln/>
        </p:spPr>
        <p:txBody>
          <a:bodyPr/>
          <a:lstStyle>
            <a:lvl1pPr>
              <a:defRPr/>
            </a:lvl1pPr>
          </a:lstStyle>
          <a:p>
            <a:pPr>
              <a:defRPr/>
            </a:pPr>
            <a:fld id="{AAC4F157-21D7-4A87-9BE5-214F73AECF92}" type="slidenum">
              <a:rPr lang="zh-CN" altLang="en-US"/>
              <a:pPr>
                <a:defRPr/>
              </a:pPr>
              <a:t>‹#›</a:t>
            </a:fld>
            <a:endParaRPr lang="en-US" altLang="zh-CN"/>
          </a:p>
        </p:txBody>
      </p:sp>
    </p:spTree>
    <p:extLst>
      <p:ext uri="{BB962C8B-B14F-4D97-AF65-F5344CB8AC3E}">
        <p14:creationId xmlns:p14="http://schemas.microsoft.com/office/powerpoint/2010/main" val="2548793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7841D6CA-156A-4E90-B9AD-9266181B33F5}"/>
              </a:ext>
            </a:extLst>
          </p:cNvPr>
          <p:cNvSpPr>
            <a:spLocks noGrp="1" noChangeArrowheads="1"/>
          </p:cNvSpPr>
          <p:nvPr>
            <p:ph type="dt" sz="half" idx="10"/>
          </p:nvPr>
        </p:nvSpPr>
        <p:spPr>
          <a:ln/>
        </p:spPr>
        <p:txBody>
          <a:bodyPr/>
          <a:lstStyle>
            <a:lvl1pPr>
              <a:defRPr/>
            </a:lvl1pPr>
          </a:lstStyle>
          <a:p>
            <a:pPr>
              <a:defRPr/>
            </a:pPr>
            <a:fld id="{9D236582-38F1-4211-9B43-19754C9E24C2}"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1AB5BB6F-F4F8-439F-A5FE-9AF03501D75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1EDCB3D3-8957-47AB-9075-3D8E10B5F3B1}"/>
              </a:ext>
            </a:extLst>
          </p:cNvPr>
          <p:cNvSpPr>
            <a:spLocks noGrp="1" noChangeArrowheads="1"/>
          </p:cNvSpPr>
          <p:nvPr>
            <p:ph type="sldNum" sz="quarter" idx="12"/>
          </p:nvPr>
        </p:nvSpPr>
        <p:spPr>
          <a:ln/>
        </p:spPr>
        <p:txBody>
          <a:bodyPr/>
          <a:lstStyle>
            <a:lvl1pPr>
              <a:defRPr/>
            </a:lvl1pPr>
          </a:lstStyle>
          <a:p>
            <a:pPr>
              <a:defRPr/>
            </a:pPr>
            <a:fld id="{63C7549B-DACD-463C-8069-5B1DEDB5993C}" type="slidenum">
              <a:rPr lang="zh-CN" altLang="en-US"/>
              <a:pPr>
                <a:defRPr/>
              </a:pPr>
              <a:t>‹#›</a:t>
            </a:fld>
            <a:endParaRPr lang="en-US" altLang="zh-CN"/>
          </a:p>
        </p:txBody>
      </p:sp>
    </p:spTree>
    <p:extLst>
      <p:ext uri="{BB962C8B-B14F-4D97-AF65-F5344CB8AC3E}">
        <p14:creationId xmlns:p14="http://schemas.microsoft.com/office/powerpoint/2010/main" val="219966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733577503"/>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2"/>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2"/>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F8364CC3-AA8E-4C36-B81B-8A7AB5EB2E6A}"/>
              </a:ext>
            </a:extLst>
          </p:cNvPr>
          <p:cNvSpPr>
            <a:spLocks noGrp="1" noChangeArrowheads="1"/>
          </p:cNvSpPr>
          <p:nvPr>
            <p:ph type="dt" sz="half" idx="10"/>
          </p:nvPr>
        </p:nvSpPr>
        <p:spPr>
          <a:ln/>
        </p:spPr>
        <p:txBody>
          <a:bodyPr/>
          <a:lstStyle>
            <a:lvl1pPr>
              <a:defRPr/>
            </a:lvl1pPr>
          </a:lstStyle>
          <a:p>
            <a:pPr>
              <a:defRPr/>
            </a:pPr>
            <a:fld id="{1F0361D7-87BC-4589-9F96-CD033BAC2358}" type="datetime1">
              <a:rPr lang="zh-CN" altLang="en-US"/>
              <a:pPr>
                <a:defRPr/>
              </a:pPr>
              <a:t>2020/5/27</a:t>
            </a:fld>
            <a:endParaRPr lang="en-US" altLang="zh-CN"/>
          </a:p>
        </p:txBody>
      </p:sp>
      <p:sp>
        <p:nvSpPr>
          <p:cNvPr id="6" name="Rectangle 5">
            <a:extLst>
              <a:ext uri="{FF2B5EF4-FFF2-40B4-BE49-F238E27FC236}">
                <a16:creationId xmlns:a16="http://schemas.microsoft.com/office/drawing/2014/main" id="{2A521681-09E8-48A4-AE9B-398629ECEED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107B7FD6-28E5-4E3E-BB29-5B43891E2E44}"/>
              </a:ext>
            </a:extLst>
          </p:cNvPr>
          <p:cNvSpPr>
            <a:spLocks noGrp="1" noChangeArrowheads="1"/>
          </p:cNvSpPr>
          <p:nvPr>
            <p:ph type="sldNum" sz="quarter" idx="12"/>
          </p:nvPr>
        </p:nvSpPr>
        <p:spPr>
          <a:ln/>
        </p:spPr>
        <p:txBody>
          <a:bodyPr/>
          <a:lstStyle>
            <a:lvl1pPr>
              <a:defRPr/>
            </a:lvl1pPr>
          </a:lstStyle>
          <a:p>
            <a:pPr>
              <a:defRPr/>
            </a:pPr>
            <a:fld id="{EB5DBE52-20A8-4E4B-8462-7957CA8F4D66}" type="slidenum">
              <a:rPr lang="zh-CN" altLang="en-US"/>
              <a:pPr>
                <a:defRPr/>
              </a:pPr>
              <a:t>‹#›</a:t>
            </a:fld>
            <a:endParaRPr lang="en-US" altLang="zh-CN"/>
          </a:p>
        </p:txBody>
      </p:sp>
    </p:spTree>
    <p:extLst>
      <p:ext uri="{BB962C8B-B14F-4D97-AF65-F5344CB8AC3E}">
        <p14:creationId xmlns:p14="http://schemas.microsoft.com/office/powerpoint/2010/main" val="2377628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7"/>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9"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9E114FCA-B15F-4A4D-8A5D-501399138FE0}"/>
              </a:ext>
            </a:extLst>
          </p:cNvPr>
          <p:cNvSpPr>
            <a:spLocks noGrp="1" noChangeArrowheads="1"/>
          </p:cNvSpPr>
          <p:nvPr>
            <p:ph type="dt" sz="half" idx="10"/>
          </p:nvPr>
        </p:nvSpPr>
        <p:spPr>
          <a:ln/>
        </p:spPr>
        <p:txBody>
          <a:bodyPr/>
          <a:lstStyle>
            <a:lvl1pPr>
              <a:defRPr/>
            </a:lvl1pPr>
          </a:lstStyle>
          <a:p>
            <a:pPr>
              <a:defRPr/>
            </a:pPr>
            <a:fld id="{33DD7933-EBAD-4BB9-B0FA-045AF44E230E}" type="datetime1">
              <a:rPr lang="zh-CN" altLang="en-US"/>
              <a:pPr>
                <a:defRPr/>
              </a:pPr>
              <a:t>2020/5/27</a:t>
            </a:fld>
            <a:endParaRPr lang="en-US" altLang="zh-CN"/>
          </a:p>
        </p:txBody>
      </p:sp>
      <p:sp>
        <p:nvSpPr>
          <p:cNvPr id="8" name="Rectangle 5">
            <a:extLst>
              <a:ext uri="{FF2B5EF4-FFF2-40B4-BE49-F238E27FC236}">
                <a16:creationId xmlns:a16="http://schemas.microsoft.com/office/drawing/2014/main" id="{03571255-D0CC-4296-8AE1-2E109777908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57C90B4C-B374-4752-9B1E-A131607349E7}"/>
              </a:ext>
            </a:extLst>
          </p:cNvPr>
          <p:cNvSpPr>
            <a:spLocks noGrp="1" noChangeArrowheads="1"/>
          </p:cNvSpPr>
          <p:nvPr>
            <p:ph type="sldNum" sz="quarter" idx="12"/>
          </p:nvPr>
        </p:nvSpPr>
        <p:spPr>
          <a:ln/>
        </p:spPr>
        <p:txBody>
          <a:bodyPr/>
          <a:lstStyle>
            <a:lvl1pPr>
              <a:defRPr/>
            </a:lvl1pPr>
          </a:lstStyle>
          <a:p>
            <a:pPr>
              <a:defRPr/>
            </a:pPr>
            <a:fld id="{1777778E-1966-49C8-A94C-9A98F98FB725}" type="slidenum">
              <a:rPr lang="zh-CN" altLang="en-US"/>
              <a:pPr>
                <a:defRPr/>
              </a:pPr>
              <a:t>‹#›</a:t>
            </a:fld>
            <a:endParaRPr lang="en-US" altLang="zh-CN"/>
          </a:p>
        </p:txBody>
      </p:sp>
    </p:spTree>
    <p:extLst>
      <p:ext uri="{BB962C8B-B14F-4D97-AF65-F5344CB8AC3E}">
        <p14:creationId xmlns:p14="http://schemas.microsoft.com/office/powerpoint/2010/main" val="6969936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296E7E01-A70E-464C-90B7-FA5DD49638AB}"/>
              </a:ext>
            </a:extLst>
          </p:cNvPr>
          <p:cNvSpPr>
            <a:spLocks noGrp="1" noChangeArrowheads="1"/>
          </p:cNvSpPr>
          <p:nvPr>
            <p:ph type="dt" sz="half" idx="10"/>
          </p:nvPr>
        </p:nvSpPr>
        <p:spPr>
          <a:ln/>
        </p:spPr>
        <p:txBody>
          <a:bodyPr/>
          <a:lstStyle>
            <a:lvl1pPr>
              <a:defRPr/>
            </a:lvl1pPr>
          </a:lstStyle>
          <a:p>
            <a:pPr>
              <a:defRPr/>
            </a:pPr>
            <a:fld id="{8337D40D-A249-43C7-8684-B43EC9ABA1DD}" type="datetime1">
              <a:rPr lang="zh-CN" altLang="en-US"/>
              <a:pPr>
                <a:defRPr/>
              </a:pPr>
              <a:t>2020/5/27</a:t>
            </a:fld>
            <a:endParaRPr lang="en-US" altLang="zh-CN"/>
          </a:p>
        </p:txBody>
      </p:sp>
      <p:sp>
        <p:nvSpPr>
          <p:cNvPr id="4" name="Rectangle 5">
            <a:extLst>
              <a:ext uri="{FF2B5EF4-FFF2-40B4-BE49-F238E27FC236}">
                <a16:creationId xmlns:a16="http://schemas.microsoft.com/office/drawing/2014/main" id="{0B9CF185-82E9-48F5-ADF4-A42A374E41B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19613AFB-E26F-4518-9A35-BBC1697290A6}"/>
              </a:ext>
            </a:extLst>
          </p:cNvPr>
          <p:cNvSpPr>
            <a:spLocks noGrp="1" noChangeArrowheads="1"/>
          </p:cNvSpPr>
          <p:nvPr>
            <p:ph type="sldNum" sz="quarter" idx="12"/>
          </p:nvPr>
        </p:nvSpPr>
        <p:spPr>
          <a:ln/>
        </p:spPr>
        <p:txBody>
          <a:bodyPr/>
          <a:lstStyle>
            <a:lvl1pPr>
              <a:defRPr/>
            </a:lvl1pPr>
          </a:lstStyle>
          <a:p>
            <a:pPr>
              <a:defRPr/>
            </a:pPr>
            <a:fld id="{4F246A53-8403-45D9-B020-75D5FE194C85}" type="slidenum">
              <a:rPr lang="zh-CN" altLang="en-US"/>
              <a:pPr>
                <a:defRPr/>
              </a:pPr>
              <a:t>‹#›</a:t>
            </a:fld>
            <a:endParaRPr lang="en-US" altLang="zh-CN"/>
          </a:p>
        </p:txBody>
      </p:sp>
    </p:spTree>
    <p:extLst>
      <p:ext uri="{BB962C8B-B14F-4D97-AF65-F5344CB8AC3E}">
        <p14:creationId xmlns:p14="http://schemas.microsoft.com/office/powerpoint/2010/main" val="3919393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A8E554-142E-49BD-8482-34C9ED7F79C0}"/>
              </a:ext>
            </a:extLst>
          </p:cNvPr>
          <p:cNvSpPr>
            <a:spLocks noGrp="1" noChangeArrowheads="1"/>
          </p:cNvSpPr>
          <p:nvPr>
            <p:ph type="dt" sz="half" idx="10"/>
          </p:nvPr>
        </p:nvSpPr>
        <p:spPr>
          <a:ln/>
        </p:spPr>
        <p:txBody>
          <a:bodyPr/>
          <a:lstStyle>
            <a:lvl1pPr>
              <a:defRPr/>
            </a:lvl1pPr>
          </a:lstStyle>
          <a:p>
            <a:pPr>
              <a:defRPr/>
            </a:pPr>
            <a:fld id="{8B64233D-7DA2-4BE6-8638-8E3A5189EE0D}" type="datetime1">
              <a:rPr lang="zh-CN" altLang="en-US"/>
              <a:pPr>
                <a:defRPr/>
              </a:pPr>
              <a:t>2020/5/27</a:t>
            </a:fld>
            <a:endParaRPr lang="en-US" altLang="zh-CN"/>
          </a:p>
        </p:txBody>
      </p:sp>
      <p:sp>
        <p:nvSpPr>
          <p:cNvPr id="3" name="Rectangle 5">
            <a:extLst>
              <a:ext uri="{FF2B5EF4-FFF2-40B4-BE49-F238E27FC236}">
                <a16:creationId xmlns:a16="http://schemas.microsoft.com/office/drawing/2014/main" id="{2EF9067F-B06E-4ABA-8E09-A42E5592962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1D69FAE5-B648-455E-91ED-5E1938BDB537}"/>
              </a:ext>
            </a:extLst>
          </p:cNvPr>
          <p:cNvSpPr>
            <a:spLocks noGrp="1" noChangeArrowheads="1"/>
          </p:cNvSpPr>
          <p:nvPr>
            <p:ph type="sldNum" sz="quarter" idx="12"/>
          </p:nvPr>
        </p:nvSpPr>
        <p:spPr>
          <a:ln/>
        </p:spPr>
        <p:txBody>
          <a:bodyPr/>
          <a:lstStyle>
            <a:lvl1pPr>
              <a:defRPr/>
            </a:lvl1pPr>
          </a:lstStyle>
          <a:p>
            <a:pPr>
              <a:defRPr/>
            </a:pPr>
            <a:fld id="{039E7F09-8E83-45D3-B2E4-072A98A7B3B2}" type="slidenum">
              <a:rPr lang="zh-CN" altLang="en-US"/>
              <a:pPr>
                <a:defRPr/>
              </a:pPr>
              <a:t>‹#›</a:t>
            </a:fld>
            <a:endParaRPr lang="en-US" altLang="zh-CN"/>
          </a:p>
        </p:txBody>
      </p:sp>
    </p:spTree>
    <p:extLst>
      <p:ext uri="{BB962C8B-B14F-4D97-AF65-F5344CB8AC3E}">
        <p14:creationId xmlns:p14="http://schemas.microsoft.com/office/powerpoint/2010/main" val="3625526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A1BA52E2-83D0-4378-AD91-5DC853BC8AAC}"/>
              </a:ext>
            </a:extLst>
          </p:cNvPr>
          <p:cNvSpPr>
            <a:spLocks noGrp="1" noChangeArrowheads="1"/>
          </p:cNvSpPr>
          <p:nvPr>
            <p:ph type="dt" sz="half" idx="10"/>
          </p:nvPr>
        </p:nvSpPr>
        <p:spPr>
          <a:ln/>
        </p:spPr>
        <p:txBody>
          <a:bodyPr/>
          <a:lstStyle>
            <a:lvl1pPr>
              <a:defRPr/>
            </a:lvl1pPr>
          </a:lstStyle>
          <a:p>
            <a:pPr>
              <a:defRPr/>
            </a:pPr>
            <a:fld id="{CFAAF198-7599-476B-A6EB-A924C496EC60}" type="datetime1">
              <a:rPr lang="zh-CN" altLang="en-US"/>
              <a:pPr>
                <a:defRPr/>
              </a:pPr>
              <a:t>2020/5/27</a:t>
            </a:fld>
            <a:endParaRPr lang="en-US" altLang="zh-CN"/>
          </a:p>
        </p:txBody>
      </p:sp>
      <p:sp>
        <p:nvSpPr>
          <p:cNvPr id="6" name="Rectangle 5">
            <a:extLst>
              <a:ext uri="{FF2B5EF4-FFF2-40B4-BE49-F238E27FC236}">
                <a16:creationId xmlns:a16="http://schemas.microsoft.com/office/drawing/2014/main" id="{A523BCC3-AE68-4323-ADFF-6309F47CE74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77184813-7A00-41FF-8018-13740DF4D386}"/>
              </a:ext>
            </a:extLst>
          </p:cNvPr>
          <p:cNvSpPr>
            <a:spLocks noGrp="1" noChangeArrowheads="1"/>
          </p:cNvSpPr>
          <p:nvPr>
            <p:ph type="sldNum" sz="quarter" idx="12"/>
          </p:nvPr>
        </p:nvSpPr>
        <p:spPr>
          <a:ln/>
        </p:spPr>
        <p:txBody>
          <a:bodyPr/>
          <a:lstStyle>
            <a:lvl1pPr>
              <a:defRPr/>
            </a:lvl1pPr>
          </a:lstStyle>
          <a:p>
            <a:pPr>
              <a:defRPr/>
            </a:pPr>
            <a:fld id="{2FE14CFE-73A6-4541-AD7C-C8190CFEC9A1}" type="slidenum">
              <a:rPr lang="zh-CN" altLang="en-US"/>
              <a:pPr>
                <a:defRPr/>
              </a:pPr>
              <a:t>‹#›</a:t>
            </a:fld>
            <a:endParaRPr lang="en-US" altLang="zh-CN"/>
          </a:p>
        </p:txBody>
      </p:sp>
    </p:spTree>
    <p:extLst>
      <p:ext uri="{BB962C8B-B14F-4D97-AF65-F5344CB8AC3E}">
        <p14:creationId xmlns:p14="http://schemas.microsoft.com/office/powerpoint/2010/main" val="3476795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82D03AF4-0F73-4CDA-B29F-C893EAA242EA}"/>
              </a:ext>
            </a:extLst>
          </p:cNvPr>
          <p:cNvSpPr>
            <a:spLocks noGrp="1" noChangeArrowheads="1"/>
          </p:cNvSpPr>
          <p:nvPr>
            <p:ph type="dt" sz="half" idx="10"/>
          </p:nvPr>
        </p:nvSpPr>
        <p:spPr>
          <a:ln/>
        </p:spPr>
        <p:txBody>
          <a:bodyPr/>
          <a:lstStyle>
            <a:lvl1pPr>
              <a:defRPr/>
            </a:lvl1pPr>
          </a:lstStyle>
          <a:p>
            <a:pPr>
              <a:defRPr/>
            </a:pPr>
            <a:fld id="{A6AB26E3-E13F-427B-8E58-BF66019BEC25}" type="datetime1">
              <a:rPr lang="zh-CN" altLang="en-US"/>
              <a:pPr>
                <a:defRPr/>
              </a:pPr>
              <a:t>2020/5/27</a:t>
            </a:fld>
            <a:endParaRPr lang="en-US" altLang="zh-CN"/>
          </a:p>
        </p:txBody>
      </p:sp>
      <p:sp>
        <p:nvSpPr>
          <p:cNvPr id="6" name="Rectangle 5">
            <a:extLst>
              <a:ext uri="{FF2B5EF4-FFF2-40B4-BE49-F238E27FC236}">
                <a16:creationId xmlns:a16="http://schemas.microsoft.com/office/drawing/2014/main" id="{9FE8F42D-9F27-4A42-8CF7-C32EBC7DF60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229F49ED-7B4D-47F0-9753-5184A0CD9221}"/>
              </a:ext>
            </a:extLst>
          </p:cNvPr>
          <p:cNvSpPr>
            <a:spLocks noGrp="1" noChangeArrowheads="1"/>
          </p:cNvSpPr>
          <p:nvPr>
            <p:ph type="sldNum" sz="quarter" idx="12"/>
          </p:nvPr>
        </p:nvSpPr>
        <p:spPr>
          <a:ln/>
        </p:spPr>
        <p:txBody>
          <a:bodyPr/>
          <a:lstStyle>
            <a:lvl1pPr>
              <a:defRPr/>
            </a:lvl1pPr>
          </a:lstStyle>
          <a:p>
            <a:pPr>
              <a:defRPr/>
            </a:pPr>
            <a:fld id="{A8046E77-634D-4F9E-8AE0-B3B6F41C93F0}" type="slidenum">
              <a:rPr lang="zh-CN" altLang="en-US"/>
              <a:pPr>
                <a:defRPr/>
              </a:pPr>
              <a:t>‹#›</a:t>
            </a:fld>
            <a:endParaRPr lang="en-US" altLang="zh-CN"/>
          </a:p>
        </p:txBody>
      </p:sp>
    </p:spTree>
    <p:extLst>
      <p:ext uri="{BB962C8B-B14F-4D97-AF65-F5344CB8AC3E}">
        <p14:creationId xmlns:p14="http://schemas.microsoft.com/office/powerpoint/2010/main" val="2975664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56BEAD92-7441-490F-8E3E-0592EF30D45C}"/>
              </a:ext>
            </a:extLst>
          </p:cNvPr>
          <p:cNvSpPr>
            <a:spLocks noGrp="1" noChangeArrowheads="1"/>
          </p:cNvSpPr>
          <p:nvPr>
            <p:ph type="dt" sz="half" idx="10"/>
          </p:nvPr>
        </p:nvSpPr>
        <p:spPr>
          <a:ln/>
        </p:spPr>
        <p:txBody>
          <a:bodyPr/>
          <a:lstStyle>
            <a:lvl1pPr>
              <a:defRPr/>
            </a:lvl1pPr>
          </a:lstStyle>
          <a:p>
            <a:pPr>
              <a:defRPr/>
            </a:pPr>
            <a:fld id="{75746B35-07D0-4234-9FF2-31716F0699A2}"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C6451A1D-FED1-44A2-BBEF-B5A134EA8DD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62A1057-CB0F-46D4-BEF8-6AFF7D85091E}"/>
              </a:ext>
            </a:extLst>
          </p:cNvPr>
          <p:cNvSpPr>
            <a:spLocks noGrp="1" noChangeArrowheads="1"/>
          </p:cNvSpPr>
          <p:nvPr>
            <p:ph type="sldNum" sz="quarter" idx="12"/>
          </p:nvPr>
        </p:nvSpPr>
        <p:spPr>
          <a:ln/>
        </p:spPr>
        <p:txBody>
          <a:bodyPr/>
          <a:lstStyle>
            <a:lvl1pPr>
              <a:defRPr/>
            </a:lvl1pPr>
          </a:lstStyle>
          <a:p>
            <a:pPr>
              <a:defRPr/>
            </a:pPr>
            <a:fld id="{22B00E47-FDF6-4387-B442-E8E4690FBEC8}" type="slidenum">
              <a:rPr lang="zh-CN" altLang="en-US"/>
              <a:pPr>
                <a:defRPr/>
              </a:pPr>
              <a:t>‹#›</a:t>
            </a:fld>
            <a:endParaRPr lang="en-US" altLang="zh-CN"/>
          </a:p>
        </p:txBody>
      </p:sp>
    </p:spTree>
    <p:extLst>
      <p:ext uri="{BB962C8B-B14F-4D97-AF65-F5344CB8AC3E}">
        <p14:creationId xmlns:p14="http://schemas.microsoft.com/office/powerpoint/2010/main" val="54061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16C9F05E-6F15-4D7C-BB39-5BD206DA7B2A}"/>
              </a:ext>
            </a:extLst>
          </p:cNvPr>
          <p:cNvSpPr>
            <a:spLocks noGrp="1" noChangeArrowheads="1"/>
          </p:cNvSpPr>
          <p:nvPr>
            <p:ph type="dt" sz="half" idx="10"/>
          </p:nvPr>
        </p:nvSpPr>
        <p:spPr>
          <a:ln/>
        </p:spPr>
        <p:txBody>
          <a:bodyPr/>
          <a:lstStyle>
            <a:lvl1pPr>
              <a:defRPr/>
            </a:lvl1pPr>
          </a:lstStyle>
          <a:p>
            <a:pPr>
              <a:defRPr/>
            </a:pPr>
            <a:fld id="{645E77BE-6160-4FA7-B7D4-DB8C4A0F1EA0}"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EE1C2079-ECCB-4216-A8B9-55F026BE1E2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49C0B45-66B0-4AF3-AC15-FDB23B624E3B}"/>
              </a:ext>
            </a:extLst>
          </p:cNvPr>
          <p:cNvSpPr>
            <a:spLocks noGrp="1" noChangeArrowheads="1"/>
          </p:cNvSpPr>
          <p:nvPr>
            <p:ph type="sldNum" sz="quarter" idx="12"/>
          </p:nvPr>
        </p:nvSpPr>
        <p:spPr>
          <a:ln/>
        </p:spPr>
        <p:txBody>
          <a:bodyPr/>
          <a:lstStyle>
            <a:lvl1pPr>
              <a:defRPr/>
            </a:lvl1pPr>
          </a:lstStyle>
          <a:p>
            <a:pPr>
              <a:defRPr/>
            </a:pPr>
            <a:fld id="{4692E58C-E392-4FE2-8A2B-CDC6D832E075}" type="slidenum">
              <a:rPr lang="zh-CN" altLang="en-US"/>
              <a:pPr>
                <a:defRPr/>
              </a:pPr>
              <a:t>‹#›</a:t>
            </a:fld>
            <a:endParaRPr lang="en-US" altLang="zh-CN"/>
          </a:p>
        </p:txBody>
      </p:sp>
    </p:spTree>
    <p:extLst>
      <p:ext uri="{BB962C8B-B14F-4D97-AF65-F5344CB8AC3E}">
        <p14:creationId xmlns:p14="http://schemas.microsoft.com/office/powerpoint/2010/main" val="3883908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SmartArt 占位符 2"/>
          <p:cNvSpPr>
            <a:spLocks noGrp="1"/>
          </p:cNvSpPr>
          <p:nvPr>
            <p:ph type="dgm" idx="1"/>
          </p:nvPr>
        </p:nvSpPr>
        <p:spPr>
          <a:xfrm>
            <a:off x="457200" y="1600202"/>
            <a:ext cx="8229600" cy="4525963"/>
          </a:xfrm>
        </p:spPr>
        <p:txBody>
          <a:bodyPr/>
          <a:lstStyle/>
          <a:p>
            <a:pPr lvl="0"/>
            <a:endParaRPr lang="zh-CN" altLang="en-US" noProof="0"/>
          </a:p>
        </p:txBody>
      </p:sp>
      <p:sp>
        <p:nvSpPr>
          <p:cNvPr id="4" name="Rectangle 4">
            <a:extLst>
              <a:ext uri="{FF2B5EF4-FFF2-40B4-BE49-F238E27FC236}">
                <a16:creationId xmlns:a16="http://schemas.microsoft.com/office/drawing/2014/main" id="{31929D32-32B2-4A39-A559-96CE2CB6CC64}"/>
              </a:ext>
            </a:extLst>
          </p:cNvPr>
          <p:cNvSpPr>
            <a:spLocks noGrp="1" noChangeArrowheads="1"/>
          </p:cNvSpPr>
          <p:nvPr>
            <p:ph type="dt" sz="half" idx="10"/>
          </p:nvPr>
        </p:nvSpPr>
        <p:spPr>
          <a:ln/>
        </p:spPr>
        <p:txBody>
          <a:bodyPr/>
          <a:lstStyle>
            <a:lvl1pPr>
              <a:defRPr/>
            </a:lvl1pPr>
          </a:lstStyle>
          <a:p>
            <a:pPr>
              <a:defRPr/>
            </a:pPr>
            <a:fld id="{EF4FB8D8-5C3B-4F83-81ED-CB8C99AAAE64}" type="datetime1">
              <a:rPr lang="zh-CN" altLang="en-US"/>
              <a:pPr>
                <a:defRPr/>
              </a:pPr>
              <a:t>2020/5/27</a:t>
            </a:fld>
            <a:endParaRPr lang="en-US" altLang="zh-CN"/>
          </a:p>
        </p:txBody>
      </p:sp>
      <p:sp>
        <p:nvSpPr>
          <p:cNvPr id="5" name="Rectangle 5">
            <a:extLst>
              <a:ext uri="{FF2B5EF4-FFF2-40B4-BE49-F238E27FC236}">
                <a16:creationId xmlns:a16="http://schemas.microsoft.com/office/drawing/2014/main" id="{96CED94B-AFB7-4C63-B9F7-EBF9184351F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CF2AE61-6D1D-475E-AED4-67524ECB4A05}"/>
              </a:ext>
            </a:extLst>
          </p:cNvPr>
          <p:cNvSpPr>
            <a:spLocks noGrp="1" noChangeArrowheads="1"/>
          </p:cNvSpPr>
          <p:nvPr>
            <p:ph type="sldNum" sz="quarter" idx="12"/>
          </p:nvPr>
        </p:nvSpPr>
        <p:spPr>
          <a:ln/>
        </p:spPr>
        <p:txBody>
          <a:bodyPr/>
          <a:lstStyle>
            <a:lvl1pPr>
              <a:defRPr/>
            </a:lvl1pPr>
          </a:lstStyle>
          <a:p>
            <a:pPr>
              <a:defRPr/>
            </a:pPr>
            <a:fld id="{33DE5F96-2157-4CA1-9F78-72D26E7657F5}" type="slidenum">
              <a:rPr lang="zh-CN" altLang="en-US"/>
              <a:pPr>
                <a:defRPr/>
              </a:pPr>
              <a:t>‹#›</a:t>
            </a:fld>
            <a:endParaRPr lang="en-US" altLang="zh-CN"/>
          </a:p>
        </p:txBody>
      </p:sp>
    </p:spTree>
    <p:extLst>
      <p:ext uri="{BB962C8B-B14F-4D97-AF65-F5344CB8AC3E}">
        <p14:creationId xmlns:p14="http://schemas.microsoft.com/office/powerpoint/2010/main" val="3993710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40"/>
            <a:ext cx="8229600" cy="5851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3" name="Rectangle 4">
            <a:extLst>
              <a:ext uri="{FF2B5EF4-FFF2-40B4-BE49-F238E27FC236}">
                <a16:creationId xmlns:a16="http://schemas.microsoft.com/office/drawing/2014/main" id="{9568BE2E-7657-4A33-871D-26279EC788A4}"/>
              </a:ext>
            </a:extLst>
          </p:cNvPr>
          <p:cNvSpPr>
            <a:spLocks noGrp="1" noChangeArrowheads="1"/>
          </p:cNvSpPr>
          <p:nvPr>
            <p:ph type="dt" sz="half" idx="10"/>
          </p:nvPr>
        </p:nvSpPr>
        <p:spPr>
          <a:ln/>
        </p:spPr>
        <p:txBody>
          <a:bodyPr/>
          <a:lstStyle>
            <a:lvl1pPr>
              <a:defRPr/>
            </a:lvl1pPr>
          </a:lstStyle>
          <a:p>
            <a:pPr>
              <a:defRPr/>
            </a:pPr>
            <a:fld id="{DE7C4CF0-13EF-485B-9DB0-7360E8317A95}" type="datetime1">
              <a:rPr lang="zh-CN" altLang="en-US"/>
              <a:pPr>
                <a:defRPr/>
              </a:pPr>
              <a:t>2020/5/27</a:t>
            </a:fld>
            <a:endParaRPr lang="en-US" altLang="zh-CN"/>
          </a:p>
        </p:txBody>
      </p:sp>
      <p:sp>
        <p:nvSpPr>
          <p:cNvPr id="4" name="Rectangle 5">
            <a:extLst>
              <a:ext uri="{FF2B5EF4-FFF2-40B4-BE49-F238E27FC236}">
                <a16:creationId xmlns:a16="http://schemas.microsoft.com/office/drawing/2014/main" id="{C6DF98C2-B710-4766-99DD-F0D75484842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3526F975-1ECB-4702-823E-EEFA7976226E}"/>
              </a:ext>
            </a:extLst>
          </p:cNvPr>
          <p:cNvSpPr>
            <a:spLocks noGrp="1" noChangeArrowheads="1"/>
          </p:cNvSpPr>
          <p:nvPr>
            <p:ph type="sldNum" sz="quarter" idx="12"/>
          </p:nvPr>
        </p:nvSpPr>
        <p:spPr>
          <a:ln/>
        </p:spPr>
        <p:txBody>
          <a:bodyPr/>
          <a:lstStyle>
            <a:lvl1pPr>
              <a:defRPr/>
            </a:lvl1pPr>
          </a:lstStyle>
          <a:p>
            <a:pPr>
              <a:defRPr/>
            </a:pPr>
            <a:fld id="{1238830E-3769-4222-AF70-5D9D9597ECCA}" type="slidenum">
              <a:rPr lang="zh-CN" altLang="en-US"/>
              <a:pPr>
                <a:defRPr/>
              </a:pPr>
              <a:t>‹#›</a:t>
            </a:fld>
            <a:endParaRPr lang="en-US" altLang="zh-CN"/>
          </a:p>
        </p:txBody>
      </p:sp>
    </p:spTree>
    <p:extLst>
      <p:ext uri="{BB962C8B-B14F-4D97-AF65-F5344CB8AC3E}">
        <p14:creationId xmlns:p14="http://schemas.microsoft.com/office/powerpoint/2010/main" val="39549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vert="horz"/>
          <a:lstStyle/>
          <a:p>
            <a:r>
              <a:rPr lang="zh-CN" altLang="en-US"/>
              <a:t>单击此处编辑母版标题样式</a:t>
            </a:r>
          </a:p>
        </p:txBody>
      </p:sp>
    </p:spTree>
    <p:extLst>
      <p:ext uri="{BB962C8B-B14F-4D97-AF65-F5344CB8AC3E}">
        <p14:creationId xmlns:p14="http://schemas.microsoft.com/office/powerpoint/2010/main" val="53347549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0143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9380566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3177652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1" descr="蓝色邓体背景.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ransition spd="slow"/>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2pPr>
      <a:lvl3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3pPr>
      <a:lvl4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4pPr>
      <a:lvl5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5pPr>
      <a:lvl6pPr marL="4572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6pPr>
      <a:lvl7pPr marL="9144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7pPr>
      <a:lvl8pPr marL="13716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8pPr>
      <a:lvl9pPr marL="18288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图片 1" descr="蓝色邓体背景.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ransition spd="slow">
    <p:fade/>
  </p:transition>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2pPr>
      <a:lvl3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3pPr>
      <a:lvl4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4pPr>
      <a:lvl5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5pPr>
      <a:lvl6pPr marL="4572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6pPr>
      <a:lvl7pPr marL="9144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7pPr>
      <a:lvl8pPr marL="13716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8pPr>
      <a:lvl9pPr marL="18288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图片 2" descr="蓝色邓体背景.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26" r:id="rId10"/>
    <p:sldLayoutId id="2147484414" r:id="rId11"/>
  </p:sldLayoutIdLst>
  <p:transition spd="slow">
    <p:fade/>
  </p:transition>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2pPr>
      <a:lvl3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3pPr>
      <a:lvl4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4pPr>
      <a:lvl5pPr algn="ctr" rtl="0" eaLnBrk="0" fontAlgn="base" hangingPunct="0">
        <a:spcBef>
          <a:spcPct val="0"/>
        </a:spcBef>
        <a:spcAft>
          <a:spcPct val="0"/>
        </a:spcAft>
        <a:defRPr kumimoji="1" sz="4400">
          <a:solidFill>
            <a:schemeClr val="tx1"/>
          </a:solidFill>
          <a:latin typeface="Calibri" charset="0"/>
          <a:ea typeface="Heiti SC Light" charset="0"/>
          <a:cs typeface="Heiti SC Light" charset="0"/>
        </a:defRPr>
      </a:lvl5pPr>
      <a:lvl6pPr marL="4572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6pPr>
      <a:lvl7pPr marL="9144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7pPr>
      <a:lvl8pPr marL="13716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8pPr>
      <a:lvl9pPr marL="1828800" algn="ctr" rtl="0" eaLnBrk="0" fontAlgn="base" hangingPunct="0">
        <a:spcBef>
          <a:spcPct val="0"/>
        </a:spcBef>
        <a:spcAft>
          <a:spcPct val="0"/>
        </a:spcAft>
        <a:defRPr sz="4400">
          <a:solidFill>
            <a:schemeClr val="tx1"/>
          </a:solidFill>
          <a:latin typeface="Calibri" charset="0"/>
          <a:ea typeface="Heiti SC Light" charset="0"/>
          <a:cs typeface="Heiti SC Light" charset="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B1E0D83-862C-4FEC-A7D8-650771AE0D9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8195" name="Rectangle 3">
            <a:extLst>
              <a:ext uri="{FF2B5EF4-FFF2-40B4-BE49-F238E27FC236}">
                <a16:creationId xmlns:a16="http://schemas.microsoft.com/office/drawing/2014/main" id="{B23F6DFD-FE19-46F4-A440-1FEFB3E32F6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72772" name="Rectangle 4">
            <a:extLst>
              <a:ext uri="{FF2B5EF4-FFF2-40B4-BE49-F238E27FC236}">
                <a16:creationId xmlns:a16="http://schemas.microsoft.com/office/drawing/2014/main" id="{6C9EDE8A-A97F-4B18-92A5-37426959742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ea typeface="+mn-ea"/>
              </a:defRPr>
            </a:lvl1pPr>
          </a:lstStyle>
          <a:p>
            <a:pPr>
              <a:defRPr/>
            </a:pPr>
            <a:fld id="{5808FD51-46A9-4094-B7F0-937972E82D03}" type="datetime1">
              <a:rPr lang="zh-CN" altLang="en-US"/>
              <a:pPr>
                <a:defRPr/>
              </a:pPr>
              <a:t>2020/5/27</a:t>
            </a:fld>
            <a:endParaRPr lang="en-US" altLang="zh-CN"/>
          </a:p>
        </p:txBody>
      </p:sp>
      <p:sp>
        <p:nvSpPr>
          <p:cNvPr id="672773" name="Rectangle 5">
            <a:extLst>
              <a:ext uri="{FF2B5EF4-FFF2-40B4-BE49-F238E27FC236}">
                <a16:creationId xmlns:a16="http://schemas.microsoft.com/office/drawing/2014/main" id="{664C4ED0-A4AF-40CD-A451-CC686A2A3C5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ea typeface="+mn-ea"/>
              </a:defRPr>
            </a:lvl1pPr>
          </a:lstStyle>
          <a:p>
            <a:pPr>
              <a:defRPr/>
            </a:pPr>
            <a:endParaRPr lang="en-US" altLang="zh-CN"/>
          </a:p>
        </p:txBody>
      </p:sp>
      <p:sp>
        <p:nvSpPr>
          <p:cNvPr id="672774" name="Rectangle 6">
            <a:extLst>
              <a:ext uri="{FF2B5EF4-FFF2-40B4-BE49-F238E27FC236}">
                <a16:creationId xmlns:a16="http://schemas.microsoft.com/office/drawing/2014/main" id="{6D016A27-FAB4-49BA-AD41-C466A8B82DF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chemeClr val="tx1"/>
                </a:solidFill>
                <a:latin typeface="Arial" panose="020B0604020202020204" pitchFamily="34" charset="0"/>
                <a:ea typeface="宋体" panose="02010600030101010101" pitchFamily="2" charset="-122"/>
              </a:defRPr>
            </a:lvl1pPr>
          </a:lstStyle>
          <a:p>
            <a:pPr>
              <a:defRPr/>
            </a:pPr>
            <a:fld id="{3768E54E-F380-4F3E-9749-48FF210EFA93}" type="slidenum">
              <a:rPr lang="zh-CN" altLang="en-US"/>
              <a:pPr>
                <a:defRPr/>
              </a:pPr>
              <a:t>‹#›</a:t>
            </a:fld>
            <a:endParaRPr lang="en-US" altLang="zh-CN"/>
          </a:p>
        </p:txBody>
      </p:sp>
    </p:spTree>
    <p:extLst>
      <p:ext uri="{BB962C8B-B14F-4D97-AF65-F5344CB8AC3E}">
        <p14:creationId xmlns:p14="http://schemas.microsoft.com/office/powerpoint/2010/main" val="1264429579"/>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3B3076E-FF9A-4DD7-BC10-8799C48624A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8195" name="Rectangle 3">
            <a:extLst>
              <a:ext uri="{FF2B5EF4-FFF2-40B4-BE49-F238E27FC236}">
                <a16:creationId xmlns:a16="http://schemas.microsoft.com/office/drawing/2014/main" id="{2838F87F-2589-4EB5-8416-C3CFC2BDC06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72772" name="Rectangle 4">
            <a:extLst>
              <a:ext uri="{FF2B5EF4-FFF2-40B4-BE49-F238E27FC236}">
                <a16:creationId xmlns:a16="http://schemas.microsoft.com/office/drawing/2014/main" id="{06D668FF-C2CF-43B9-957B-B927B6BA0E4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ea typeface="+mn-ea"/>
              </a:defRPr>
            </a:lvl1pPr>
          </a:lstStyle>
          <a:p>
            <a:pPr>
              <a:defRPr/>
            </a:pPr>
            <a:fld id="{DC58E37F-12CB-49FD-A789-434D8A2704E4}" type="datetime1">
              <a:rPr lang="zh-CN" altLang="en-US"/>
              <a:pPr>
                <a:defRPr/>
              </a:pPr>
              <a:t>2020/5/27</a:t>
            </a:fld>
            <a:endParaRPr lang="en-US" altLang="zh-CN"/>
          </a:p>
        </p:txBody>
      </p:sp>
      <p:sp>
        <p:nvSpPr>
          <p:cNvPr id="672773" name="Rectangle 5">
            <a:extLst>
              <a:ext uri="{FF2B5EF4-FFF2-40B4-BE49-F238E27FC236}">
                <a16:creationId xmlns:a16="http://schemas.microsoft.com/office/drawing/2014/main" id="{4B31B8EC-4D22-498A-A6C4-5B313DADBD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ea typeface="+mn-ea"/>
              </a:defRPr>
            </a:lvl1pPr>
          </a:lstStyle>
          <a:p>
            <a:pPr>
              <a:defRPr/>
            </a:pPr>
            <a:endParaRPr lang="en-US" altLang="zh-CN"/>
          </a:p>
        </p:txBody>
      </p:sp>
      <p:sp>
        <p:nvSpPr>
          <p:cNvPr id="672774" name="Rectangle 6">
            <a:extLst>
              <a:ext uri="{FF2B5EF4-FFF2-40B4-BE49-F238E27FC236}">
                <a16:creationId xmlns:a16="http://schemas.microsoft.com/office/drawing/2014/main" id="{D91733BC-9FFA-447E-A715-2E17B8ECC98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ea typeface="宋体" panose="02010600030101010101" pitchFamily="2" charset="-122"/>
              </a:defRPr>
            </a:lvl1pPr>
          </a:lstStyle>
          <a:p>
            <a:pPr>
              <a:defRPr/>
            </a:pPr>
            <a:fld id="{98918584-CFB6-4D9F-9FF1-28E1E7DB72B9}" type="slidenum">
              <a:rPr lang="zh-CN" altLang="en-US"/>
              <a:pPr>
                <a:defRPr/>
              </a:pPr>
              <a:t>‹#›</a:t>
            </a:fld>
            <a:endParaRPr lang="en-US" altLang="zh-CN"/>
          </a:p>
        </p:txBody>
      </p:sp>
    </p:spTree>
    <p:extLst>
      <p:ext uri="{BB962C8B-B14F-4D97-AF65-F5344CB8AC3E}">
        <p14:creationId xmlns:p14="http://schemas.microsoft.com/office/powerpoint/2010/main" val="3930830831"/>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 id="214748445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7" name="9 Conector recto"/>
          <p:cNvCxnSpPr>
            <a:cxnSpLocks noChangeShapeType="1"/>
          </p:cNvCxnSpPr>
          <p:nvPr/>
        </p:nvCxnSpPr>
        <p:spPr bwMode="auto">
          <a:xfrm rot="5400000">
            <a:off x="4463257" y="-2147481894"/>
            <a:ext cx="0" cy="7805737"/>
          </a:xfrm>
          <a:prstGeom prst="line">
            <a:avLst/>
          </a:prstGeom>
          <a:noFill/>
          <a:ln w="9525">
            <a:solidFill>
              <a:srgbClr val="D9D9D9"/>
            </a:solidFill>
            <a:round/>
            <a:headEnd/>
            <a:tailEnd/>
          </a:ln>
          <a:extLst>
            <a:ext uri="{909E8E84-426E-40DD-AFC4-6F175D3DCCD1}">
              <a14:hiddenFill xmlns:a14="http://schemas.microsoft.com/office/drawing/2010/main">
                <a:noFill/>
              </a14:hiddenFill>
            </a:ext>
          </a:extLst>
        </p:spPr>
      </p:cxnSp>
      <p:sp>
        <p:nvSpPr>
          <p:cNvPr id="8195" name="1 Título"/>
          <p:cNvSpPr txBox="1">
            <a:spLocks noChangeArrowheads="1"/>
          </p:cNvSpPr>
          <p:nvPr/>
        </p:nvSpPr>
        <p:spPr bwMode="auto">
          <a:xfrm>
            <a:off x="971550" y="539750"/>
            <a:ext cx="795813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eaLnBrk="1" fontAlgn="t">
              <a:buFont typeface="Arial" charset="0"/>
              <a:buNone/>
            </a:pPr>
            <a:r>
              <a:rPr lang="zh-CN" altLang="en-US" sz="3200" b="1" dirty="0">
                <a:solidFill>
                  <a:srgbClr val="0000FF"/>
                </a:solidFill>
                <a:latin typeface="黑体" charset="0"/>
                <a:ea typeface="黑体" charset="0"/>
              </a:rPr>
              <a:t>第六章 辩护与代理</a:t>
            </a:r>
          </a:p>
        </p:txBody>
      </p:sp>
      <p:sp>
        <p:nvSpPr>
          <p:cNvPr id="8196" name="3 CuadroTexto"/>
          <p:cNvSpPr txBox="1">
            <a:spLocks noChangeArrowheads="1"/>
          </p:cNvSpPr>
          <p:nvPr/>
        </p:nvSpPr>
        <p:spPr bwMode="auto">
          <a:xfrm>
            <a:off x="984250" y="1250950"/>
            <a:ext cx="71882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eaLnBrk="1" fontAlgn="t" hangingPunct="1">
              <a:lnSpc>
                <a:spcPts val="3600"/>
              </a:lnSpc>
              <a:buFont typeface="Wingdings" charset="2"/>
              <a:buNone/>
            </a:pPr>
            <a:endParaRPr lang="zh-CN" altLang="en-US" sz="2400">
              <a:latin typeface="黑体" charset="0"/>
              <a:ea typeface="黑体" charset="0"/>
            </a:endParaRPr>
          </a:p>
          <a:p>
            <a:pPr eaLnBrk="1" fontAlgn="t" hangingPunct="1">
              <a:lnSpc>
                <a:spcPts val="3600"/>
              </a:lnSpc>
              <a:buFont typeface="Wingdings" charset="2"/>
              <a:buNone/>
            </a:pPr>
            <a:endParaRPr lang="zh-CN" altLang="en-US" sz="2400">
              <a:latin typeface="黑体" charset="0"/>
              <a:ea typeface="黑体" charset="0"/>
            </a:endParaRPr>
          </a:p>
        </p:txBody>
      </p:sp>
      <p:graphicFrame>
        <p:nvGraphicFramePr>
          <p:cNvPr id="5" name="图表 4"/>
          <p:cNvGraphicFramePr/>
          <p:nvPr>
            <p:extLst>
              <p:ext uri="{D42A27DB-BD31-4B8C-83A1-F6EECF244321}">
                <p14:modId xmlns:p14="http://schemas.microsoft.com/office/powerpoint/2010/main" val="257218584"/>
              </p:ext>
            </p:extLst>
          </p:nvPr>
        </p:nvGraphicFramePr>
        <p:xfrm>
          <a:off x="560388" y="2088861"/>
          <a:ext cx="7529375" cy="1761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5" name="Rectangle 3">
            <a:extLst>
              <a:ext uri="{FF2B5EF4-FFF2-40B4-BE49-F238E27FC236}">
                <a16:creationId xmlns:a16="http://schemas.microsoft.com/office/drawing/2014/main" id="{351D5170-B6B7-42F2-B053-3C87710CAD51}"/>
              </a:ext>
            </a:extLst>
          </p:cNvPr>
          <p:cNvSpPr>
            <a:spLocks noGrp="1" noChangeArrowheads="1"/>
          </p:cNvSpPr>
          <p:nvPr>
            <p:ph type="body" idx="4294967295"/>
          </p:nvPr>
        </p:nvSpPr>
        <p:spPr>
          <a:xfrm>
            <a:off x="0" y="171450"/>
            <a:ext cx="9144000" cy="6858000"/>
          </a:xfrm>
        </p:spPr>
        <p:txBody>
          <a:bodyPr/>
          <a:lstStyle/>
          <a:p>
            <a:pPr eaLnBrk="1" hangingPunct="1">
              <a:defRPr/>
            </a:pP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对属于应当被指派辩护认定被告人拒绝法院为其指派的辩护人为其辩护，</a:t>
            </a:r>
            <a:r>
              <a:rPr lang="zh-CN" altLang="en-US" b="1" i="1" u="sng" dirty="0">
                <a:effectLst>
                  <a:outerShdw blurRad="38100" dist="38100" dir="2700000" algn="tl">
                    <a:srgbClr val="C0C0C0"/>
                  </a:outerShdw>
                </a:effectLst>
                <a:latin typeface="楷体" panose="02010609060101010101" pitchFamily="49" charset="-122"/>
                <a:ea typeface="楷体" panose="02010609060101010101" pitchFamily="49" charset="-122"/>
              </a:rPr>
              <a:t>有正当理由</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的，人民法院应当准许，</a:t>
            </a:r>
            <a:r>
              <a:rPr lang="zh-CN" altLang="en-US"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但被告人需另行委托辩护人，或者法院为其另行指派辩护人</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a:t>
            </a:r>
            <a:endParaRPr lang="en-US" altLang="zh-CN" b="1" u="sng"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en-US" altLang="zh-CN" b="1" dirty="0">
                <a:solidFill>
                  <a:schemeClr val="hlink"/>
                </a:solidFill>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b="1" u="sng" dirty="0">
                <a:solidFill>
                  <a:schemeClr val="hlink"/>
                </a:solidFill>
                <a:effectLst>
                  <a:outerShdw blurRad="38100" dist="38100" dir="2700000" algn="tl">
                    <a:srgbClr val="C0C0C0"/>
                  </a:outerShdw>
                </a:effectLst>
                <a:latin typeface="楷体" panose="02010609060101010101" pitchFamily="49" charset="-122"/>
                <a:ea typeface="楷体" panose="02010609060101010101" pitchFamily="49" charset="-122"/>
              </a:rPr>
              <a:t>当庭拒绝时的处理</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：应当被指派辩护人的被告当庭</a:t>
            </a:r>
            <a:r>
              <a:rPr lang="zh-CN" altLang="en-US"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拒绝</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辩护人为其辩护，法院同意的，重新开庭后，如果被告人再次</a:t>
            </a:r>
            <a:r>
              <a:rPr lang="zh-CN" altLang="en-US"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拒绝</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重新委托的辩护人或者法院为其指派的辩护人为其辩护的，合议庭</a:t>
            </a:r>
            <a:r>
              <a:rPr lang="zh-CN" altLang="en-US" sz="4400" b="1" dirty="0">
                <a:solidFill>
                  <a:srgbClr val="FF0000"/>
                </a:solidFill>
                <a:effectLst>
                  <a:outerShdw blurRad="38100" dist="38100" dir="2700000" algn="tl">
                    <a:srgbClr val="C0C0C0"/>
                  </a:outerShdw>
                </a:effectLst>
                <a:latin typeface="楷体_GB2312" pitchFamily="49" charset="-122"/>
                <a:ea typeface="楷体_GB2312" pitchFamily="49" charset="-122"/>
              </a:rPr>
              <a:t>不予准许</a:t>
            </a:r>
            <a:r>
              <a:rPr lang="en-US" altLang="zh-CN" sz="4400"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altLang="en-US" sz="4400" b="1" dirty="0">
                <a:solidFill>
                  <a:srgbClr val="FF0000"/>
                </a:solidFill>
                <a:effectLst>
                  <a:outerShdw blurRad="38100" dist="38100" dir="2700000" algn="tl">
                    <a:srgbClr val="C0C0C0"/>
                  </a:outerShdw>
                </a:effectLst>
                <a:latin typeface="楷体_GB2312" pitchFamily="49" charset="-122"/>
                <a:ea typeface="楷体_GB2312" pitchFamily="49" charset="-122"/>
              </a:rPr>
              <a:t>第二次</a:t>
            </a:r>
            <a:r>
              <a:rPr lang="en-US" altLang="zh-CN" sz="4400"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altLang="en-US" sz="4400" b="1" dirty="0">
                <a:effectLst>
                  <a:outerShdw blurRad="38100" dist="38100" dir="2700000" algn="tl">
                    <a:srgbClr val="C0C0C0"/>
                  </a:outerShdw>
                </a:effectLst>
                <a:latin typeface="楷体" panose="02010609060101010101" pitchFamily="49" charset="-122"/>
                <a:ea typeface="楷体" panose="02010609060101010101" pitchFamily="49" charset="-122"/>
              </a:rPr>
              <a:t>。</a:t>
            </a:r>
            <a:endParaRPr lang="en-US" altLang="zh-CN" sz="4400" b="1"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7667318C-4A34-49AC-9BE0-D3381EE88CEB}"/>
              </a:ext>
            </a:extLst>
          </p:cNvPr>
          <p:cNvSpPr>
            <a:spLocks noGrp="1" noChangeArrowheads="1"/>
          </p:cNvSpPr>
          <p:nvPr>
            <p:ph type="body" idx="4294967295"/>
          </p:nvPr>
        </p:nvSpPr>
        <p:spPr>
          <a:xfrm>
            <a:off x="323850" y="188913"/>
            <a:ext cx="8540750" cy="1583903"/>
          </a:xfrm>
        </p:spPr>
        <p:txBody>
          <a:bodyPr/>
          <a:lstStyle/>
          <a:p>
            <a:pPr eaLnBrk="1" hangingPunct="1">
              <a:defRPr/>
            </a:pP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rPr>
              <a:t>B</a:t>
            </a: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、其他情形时，可以拒绝</a:t>
            </a:r>
            <a:r>
              <a:rPr lang="zh-CN" altLang="en-US" sz="2800"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两次</a:t>
            </a: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，但最终是不允许委托辩护人（不需要理由）</a:t>
            </a:r>
          </a:p>
          <a:p>
            <a:pPr eaLnBrk="1" hangingPunct="1">
              <a:defRPr/>
            </a:pPr>
            <a:r>
              <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指一般委托辩护</a:t>
            </a:r>
          </a:p>
        </p:txBody>
      </p:sp>
      <p:sp>
        <p:nvSpPr>
          <p:cNvPr id="2" name="矩形 1">
            <a:extLst>
              <a:ext uri="{FF2B5EF4-FFF2-40B4-BE49-F238E27FC236}">
                <a16:creationId xmlns:a16="http://schemas.microsoft.com/office/drawing/2014/main" id="{0D5FB4CD-482A-4643-B257-04FA92F1316C}"/>
              </a:ext>
            </a:extLst>
          </p:cNvPr>
          <p:cNvSpPr/>
          <p:nvPr/>
        </p:nvSpPr>
        <p:spPr>
          <a:xfrm>
            <a:off x="395536" y="2305903"/>
            <a:ext cx="8640960" cy="4524315"/>
          </a:xfrm>
          <a:prstGeom prst="rect">
            <a:avLst/>
          </a:prstGeom>
        </p:spPr>
        <p:txBody>
          <a:bodyPr wrap="square">
            <a:spAutoFit/>
          </a:bodyPr>
          <a:lstStyle/>
          <a:p>
            <a:r>
              <a:rPr lang="zh-CN" altLang="en-US" sz="2400" dirty="0"/>
              <a:t>刑诉司法解释</a:t>
            </a:r>
            <a:r>
              <a:rPr lang="en-US" altLang="zh-CN" sz="2400" dirty="0"/>
              <a:t>--</a:t>
            </a:r>
            <a:r>
              <a:rPr lang="zh-CN" altLang="en-US" sz="2400" dirty="0"/>
              <a:t>第二百五十四条 </a:t>
            </a:r>
          </a:p>
          <a:p>
            <a:endParaRPr lang="en-US" altLang="zh-CN" sz="2400" dirty="0"/>
          </a:p>
          <a:p>
            <a:r>
              <a:rPr lang="en-US" altLang="zh-CN" sz="2400" dirty="0"/>
              <a:t>     </a:t>
            </a:r>
            <a:r>
              <a:rPr lang="zh-CN" altLang="en-US" sz="2400" dirty="0"/>
              <a:t>被告人当庭拒绝辩护人辩护，要求另行委托辩护人或者指派律师的，合议庭应当准许。被告人拒绝辩护人辩护后，没有辩护人的，应当宣布休庭；仍有辩护人的，庭审可以继续进行。 有多名被告人的案件，部分被告人拒绝辩护人辩护后，没有辩护人的，根据案件情况，可以对该被告人另案处理，对其他被告人的庭审继续进行。 重新开庭后，被告人再次当庭拒绝辩护人辩护的，可以准许，但被告人不得再次另行委托辩护人或者要求另行指派律师，由其自行辩护。 被告人属于应当提供法律援助的情形，重新开庭后再次当庭拒绝辩护人辩护的，不予准许。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19C0557-024C-492B-8D68-ED8A9C32B4FF}"/>
              </a:ext>
            </a:extLst>
          </p:cNvPr>
          <p:cNvSpPr/>
          <p:nvPr/>
        </p:nvSpPr>
        <p:spPr>
          <a:xfrm>
            <a:off x="467544" y="751344"/>
            <a:ext cx="8280920" cy="5262979"/>
          </a:xfrm>
          <a:prstGeom prst="rect">
            <a:avLst/>
          </a:prstGeom>
        </p:spPr>
        <p:txBody>
          <a:bodyPr wrap="square">
            <a:spAutoFit/>
          </a:bodyPr>
          <a:lstStyle/>
          <a:p>
            <a:r>
              <a:rPr lang="zh-CN" altLang="en-US" sz="2400" dirty="0"/>
              <a:t>第四百零二条 </a:t>
            </a:r>
          </a:p>
          <a:p>
            <a:r>
              <a:rPr lang="zh-CN" altLang="en-US" sz="2400" dirty="0"/>
              <a:t>外国籍被告人委托律师辩护，或者外国籍附带民事诉讼原告人、自诉人委托律师代理诉讼的，应当委托具有中华人民共和国律师资格并依法取得执业证书的律师。 外国籍被告人在押的，其监护人、近亲属或者其国籍国驻华使、领馆可以代为委托辩护人。其监护人、近亲属代为委托的，应当提供与被告人关系的有效证明。 外国籍当事人委托其监护人、近亲属担任辩护人、诉讼代理人的，被委托人应当提供与当事人关系的有效证明。经审查，符合刑事诉讼法、有关司法解释规定的，人民法院应当准许。 外国籍被告人没有委托辩护人的，人民法院可以通知法律援助机构为其指派律师提供辩护。</a:t>
            </a:r>
            <a:r>
              <a:rPr lang="zh-CN" altLang="en-US" sz="2400" dirty="0">
                <a:solidFill>
                  <a:srgbClr val="FF0000"/>
                </a:solidFill>
              </a:rPr>
              <a:t>被告人拒绝辩护人辩护的，应当由其出具书面声明，或者将其口头声明记录在案。</a:t>
            </a:r>
            <a:r>
              <a:rPr lang="zh-CN" altLang="en-US" sz="2400" dirty="0"/>
              <a:t>被告人属于应当提供法律援助情形的，依照本解释第四十五条规定处理。</a:t>
            </a:r>
          </a:p>
        </p:txBody>
      </p:sp>
    </p:spTree>
    <p:extLst>
      <p:ext uri="{BB962C8B-B14F-4D97-AF65-F5344CB8AC3E}">
        <p14:creationId xmlns:p14="http://schemas.microsoft.com/office/powerpoint/2010/main" val="341525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a:extLst>
              <a:ext uri="{FF2B5EF4-FFF2-40B4-BE49-F238E27FC236}">
                <a16:creationId xmlns:a16="http://schemas.microsoft.com/office/drawing/2014/main" id="{DBB74C22-3686-44CD-9304-F8C10406EFD7}"/>
              </a:ext>
            </a:extLst>
          </p:cNvPr>
          <p:cNvSpPr>
            <a:spLocks noGrp="1" noChangeArrowheads="1"/>
          </p:cNvSpPr>
          <p:nvPr>
            <p:ph type="body" idx="4294967295"/>
          </p:nvPr>
        </p:nvSpPr>
        <p:spPr>
          <a:xfrm>
            <a:off x="-252413" y="0"/>
            <a:ext cx="9217026" cy="6597650"/>
          </a:xfrm>
        </p:spPr>
        <p:txBody>
          <a:bodyPr/>
          <a:lstStyle/>
          <a:p>
            <a:pPr eaLnBrk="1" hangingPunct="1">
              <a:lnSpc>
                <a:spcPct val="90000"/>
              </a:lnSpc>
              <a:defRPr/>
            </a:pPr>
            <a:r>
              <a:rPr lang="zh-CN" altLang="en-US" b="1" dirty="0">
                <a:effectLst>
                  <a:outerShdw blurRad="38100" dist="38100" dir="2700000" algn="tl">
                    <a:srgbClr val="C0C0C0"/>
                  </a:outerShdw>
                </a:effectLst>
              </a:rPr>
              <a:t>（</a:t>
            </a:r>
            <a:r>
              <a:rPr lang="en-US" altLang="zh-CN" b="1" dirty="0">
                <a:effectLst>
                  <a:outerShdw blurRad="38100" dist="38100" dir="2700000" algn="tl">
                    <a:srgbClr val="C0C0C0"/>
                  </a:outerShdw>
                </a:effectLst>
              </a:rPr>
              <a:t>1999-2-40</a:t>
            </a:r>
            <a:r>
              <a:rPr lang="zh-CN" altLang="en-US" b="1" dirty="0">
                <a:effectLst>
                  <a:outerShdw blurRad="38100" dist="38100" dir="2700000" algn="tl">
                    <a:srgbClr val="C0C0C0"/>
                  </a:outerShdw>
                </a:effectLst>
              </a:rPr>
              <a:t>）</a:t>
            </a:r>
            <a:r>
              <a:rPr lang="en-US" altLang="zh-CN" b="1" dirty="0">
                <a:effectLst>
                  <a:outerShdw blurRad="38100" dist="38100" dir="2700000" algn="tl">
                    <a:srgbClr val="C0C0C0"/>
                  </a:outerShdw>
                </a:effectLst>
              </a:rPr>
              <a:t>C</a:t>
            </a:r>
            <a:r>
              <a:rPr lang="zh-CN" altLang="en-US" b="1" dirty="0">
                <a:effectLst>
                  <a:outerShdw blurRad="38100" dist="38100" dir="2700000" algn="tl">
                    <a:srgbClr val="C0C0C0"/>
                  </a:outerShdw>
                </a:effectLst>
              </a:rPr>
              <a:t>市人民法院受理陈某盗窃案后，因陈某系未成年人，即指定律师高某作为陈某的辩护人。开庭审理时，陈某以刚刚知道自己的父亲与辩护人高某的姐姐在一个单位且向来关系不好为理由，拒绝高某继续为他辩护，同时提出不需要辩护人而由自己自行辩护。对此，</a:t>
            </a:r>
            <a:r>
              <a:rPr lang="en-US" altLang="zh-CN" b="1" dirty="0">
                <a:effectLst>
                  <a:outerShdw blurRad="38100" dist="38100" dir="2700000" algn="tl">
                    <a:srgbClr val="C0C0C0"/>
                  </a:outerShdw>
                </a:effectLst>
              </a:rPr>
              <a:t>C</a:t>
            </a:r>
            <a:r>
              <a:rPr lang="zh-CN" altLang="en-US" b="1" dirty="0">
                <a:effectLst>
                  <a:outerShdw blurRad="38100" dist="38100" dir="2700000" algn="tl">
                    <a:srgbClr val="C0C0C0"/>
                  </a:outerShdw>
                </a:effectLst>
              </a:rPr>
              <a:t>市人民法院应按下列哪个选项处理</a:t>
            </a:r>
            <a:r>
              <a:rPr lang="en-US" altLang="zh-CN" b="1" dirty="0">
                <a:effectLst>
                  <a:outerShdw blurRad="38100" dist="38100" dir="2700000" algn="tl">
                    <a:srgbClr val="C0C0C0"/>
                  </a:outerShdw>
                </a:effectLst>
              </a:rPr>
              <a:t>?</a:t>
            </a:r>
          </a:p>
          <a:p>
            <a:pPr eaLnBrk="1" hangingPunct="1">
              <a:lnSpc>
                <a:spcPct val="90000"/>
              </a:lnSpc>
              <a:defRPr/>
            </a:pPr>
            <a:r>
              <a:rPr lang="zh-CN" altLang="en-US" b="1" dirty="0">
                <a:effectLst>
                  <a:outerShdw blurRad="38100" dist="38100" dir="2700000" algn="tl">
                    <a:srgbClr val="C0C0C0"/>
                  </a:outerShdw>
                </a:effectLst>
              </a:rPr>
              <a:t>　　</a:t>
            </a:r>
            <a:r>
              <a:rPr lang="en-US" altLang="zh-CN" b="1" dirty="0">
                <a:effectLst>
                  <a:outerShdw blurRad="38100" dist="38100" dir="2700000" algn="tl">
                    <a:srgbClr val="C0C0C0"/>
                  </a:outerShdw>
                </a:effectLst>
              </a:rPr>
              <a:t>A</a:t>
            </a:r>
            <a:r>
              <a:rPr lang="zh-CN" altLang="en-US" b="1" dirty="0">
                <a:effectLst>
                  <a:outerShdw blurRad="38100" dist="38100" dir="2700000" algn="tl">
                    <a:srgbClr val="C0C0C0"/>
                  </a:outerShdw>
                </a:effectLst>
              </a:rPr>
              <a:t>．应当准许，并记录在案</a:t>
            </a:r>
            <a:r>
              <a:rPr lang="en-US" altLang="zh-CN" b="1" dirty="0">
                <a:effectLst>
                  <a:outerShdw blurRad="38100" dist="38100" dir="2700000" algn="tl">
                    <a:srgbClr val="C0C0C0"/>
                  </a:outerShdw>
                </a:effectLst>
              </a:rPr>
              <a:t>.</a:t>
            </a:r>
          </a:p>
          <a:p>
            <a:pPr eaLnBrk="1" hangingPunct="1">
              <a:lnSpc>
                <a:spcPct val="90000"/>
              </a:lnSpc>
              <a:defRPr/>
            </a:pPr>
            <a:r>
              <a:rPr lang="zh-CN" altLang="en-US" b="1" dirty="0">
                <a:effectLst>
                  <a:outerShdw blurRad="38100" dist="38100" dir="2700000" algn="tl">
                    <a:srgbClr val="C0C0C0"/>
                  </a:outerShdw>
                </a:effectLst>
              </a:rPr>
              <a:t>　　</a:t>
            </a:r>
            <a:r>
              <a:rPr lang="en-US" altLang="zh-CN" b="1" dirty="0">
                <a:effectLst>
                  <a:outerShdw blurRad="38100" dist="38100" dir="2700000" algn="tl">
                    <a:srgbClr val="C0C0C0"/>
                  </a:outerShdw>
                </a:effectLst>
              </a:rPr>
              <a:t>B</a:t>
            </a:r>
            <a:r>
              <a:rPr lang="zh-CN" altLang="en-US" b="1" dirty="0">
                <a:effectLst>
                  <a:outerShdw blurRad="38100" dist="38100" dir="2700000" algn="tl">
                    <a:srgbClr val="C0C0C0"/>
                  </a:outerShdw>
                </a:effectLst>
              </a:rPr>
              <a:t>．准许陈某拒绝高某继续辩护，但要求陈某另行委托辩护人或者另行为陈某指定辩护人</a:t>
            </a:r>
            <a:r>
              <a:rPr lang="en-US" altLang="zh-CN" b="1" dirty="0">
                <a:effectLst>
                  <a:outerShdw blurRad="38100" dist="38100" dir="2700000" algn="tl">
                    <a:srgbClr val="C0C0C0"/>
                  </a:outerShdw>
                </a:effectLst>
              </a:rPr>
              <a:t>.</a:t>
            </a:r>
          </a:p>
          <a:p>
            <a:pPr eaLnBrk="1" hangingPunct="1">
              <a:lnSpc>
                <a:spcPct val="90000"/>
              </a:lnSpc>
              <a:defRPr/>
            </a:pPr>
            <a:r>
              <a:rPr lang="zh-CN" altLang="en-US" b="1" dirty="0">
                <a:effectLst>
                  <a:outerShdw blurRad="38100" dist="38100" dir="2700000" algn="tl">
                    <a:srgbClr val="C0C0C0"/>
                  </a:outerShdw>
                </a:effectLst>
              </a:rPr>
              <a:t>　　</a:t>
            </a:r>
            <a:r>
              <a:rPr lang="en-US" altLang="zh-CN" b="1" dirty="0">
                <a:effectLst>
                  <a:outerShdw blurRad="38100" dist="38100" dir="2700000" algn="tl">
                    <a:srgbClr val="C0C0C0"/>
                  </a:outerShdw>
                </a:effectLst>
              </a:rPr>
              <a:t>C</a:t>
            </a:r>
            <a:r>
              <a:rPr lang="zh-CN" altLang="en-US" b="1" dirty="0">
                <a:effectLst>
                  <a:outerShdw blurRad="38100" dist="38100" dir="2700000" algn="tl">
                    <a:srgbClr val="C0C0C0"/>
                  </a:outerShdw>
                </a:effectLst>
              </a:rPr>
              <a:t>．通知陈的近亲属，由其亲属决定是否需要辩护人辩护</a:t>
            </a:r>
            <a:endParaRPr lang="en-US" altLang="zh-CN" b="1" dirty="0">
              <a:effectLst>
                <a:outerShdw blurRad="38100" dist="38100" dir="2700000" algn="tl">
                  <a:srgbClr val="C0C0C0"/>
                </a:outerShdw>
              </a:effectLst>
            </a:endParaRPr>
          </a:p>
          <a:p>
            <a:pPr eaLnBrk="1" hangingPunct="1">
              <a:lnSpc>
                <a:spcPct val="90000"/>
              </a:lnSpc>
              <a:defRPr/>
            </a:pPr>
            <a:r>
              <a:rPr lang="zh-CN" altLang="en-US" b="1" dirty="0">
                <a:effectLst>
                  <a:outerShdw blurRad="38100" dist="38100" dir="2700000" algn="tl">
                    <a:srgbClr val="C0C0C0"/>
                  </a:outerShdw>
                </a:effectLst>
              </a:rPr>
              <a:t>　　</a:t>
            </a:r>
            <a:r>
              <a:rPr lang="en-US" altLang="zh-CN" b="1" dirty="0">
                <a:effectLst>
                  <a:outerShdw blurRad="38100" dist="38100" dir="2700000" algn="tl">
                    <a:srgbClr val="C0C0C0"/>
                  </a:outerShdw>
                </a:effectLst>
              </a:rPr>
              <a:t>D</a:t>
            </a:r>
            <a:r>
              <a:rPr lang="zh-CN" altLang="en-US" b="1" dirty="0">
                <a:effectLst>
                  <a:outerShdw blurRad="38100" dist="38100" dir="2700000" algn="tl">
                    <a:srgbClr val="C0C0C0"/>
                  </a:outerShdw>
                </a:effectLst>
              </a:rPr>
              <a:t>．不准许陈某拒绝高某继续辩护</a:t>
            </a:r>
            <a:endParaRPr lang="en-US" altLang="zh-CN" b="1" dirty="0">
              <a:effectLst>
                <a:outerShdw blurRad="38100" dist="38100" dir="2700000" algn="tl">
                  <a:srgbClr val="C0C0C0"/>
                </a:outerShdw>
              </a:effectLst>
            </a:endParaRPr>
          </a:p>
          <a:p>
            <a:pPr eaLnBrk="1" hangingPunct="1">
              <a:lnSpc>
                <a:spcPct val="90000"/>
              </a:lnSpc>
              <a:defRPr/>
            </a:pPr>
            <a:endParaRPr lang="en-US" altLang="zh-CN" b="1" dirty="0">
              <a:effectLst>
                <a:outerShdw blurRad="38100" dist="38100" dir="2700000" algn="tl">
                  <a:srgbClr val="C0C0C0"/>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539552" y="404664"/>
            <a:ext cx="7992711" cy="558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nSpc>
                <a:spcPts val="3580"/>
              </a:lnSpc>
            </a:pPr>
            <a:r>
              <a:rPr lang="zh-CN" altLang="en-US" sz="2400" dirty="0"/>
              <a:t>（二）辩护人的范围</a:t>
            </a:r>
            <a:endParaRPr lang="en-US" altLang="zh-CN" sz="2400" dirty="0"/>
          </a:p>
          <a:p>
            <a:pPr>
              <a:lnSpc>
                <a:spcPts val="3580"/>
              </a:lnSpc>
            </a:pPr>
            <a:r>
              <a:rPr lang="zh-CN" altLang="en-US" sz="2400" dirty="0"/>
              <a:t>辩护人，是指接受犯罪嫌疑人、被告人的委托或公安机关／检察院、法院的指定，帮助犯罪嫌疑人、被告人行使辩护权，以维护其合法权益的人。</a:t>
            </a:r>
          </a:p>
          <a:p>
            <a:pPr>
              <a:lnSpc>
                <a:spcPts val="3580"/>
              </a:lnSpc>
            </a:pPr>
            <a:endParaRPr lang="en-US" altLang="zh-CN" sz="2400" dirty="0"/>
          </a:p>
          <a:p>
            <a:pPr>
              <a:lnSpc>
                <a:spcPts val="3580"/>
              </a:lnSpc>
            </a:pPr>
            <a:endParaRPr lang="zh-CN" altLang="en-US" sz="2400" dirty="0"/>
          </a:p>
          <a:p>
            <a:pPr>
              <a:lnSpc>
                <a:spcPts val="3580"/>
              </a:lnSpc>
            </a:pPr>
            <a:r>
              <a:rPr lang="en-US" altLang="zh-CN" sz="2400" dirty="0"/>
              <a:t>1.</a:t>
            </a:r>
            <a:r>
              <a:rPr lang="zh-CN" altLang="en-US" sz="2400" dirty="0"/>
              <a:t>律师</a:t>
            </a:r>
          </a:p>
          <a:p>
            <a:pPr>
              <a:lnSpc>
                <a:spcPts val="3580"/>
              </a:lnSpc>
            </a:pPr>
            <a:r>
              <a:rPr lang="en-US" altLang="zh-CN" sz="2400" dirty="0"/>
              <a:t>2.</a:t>
            </a:r>
            <a:r>
              <a:rPr lang="zh-CN" altLang="zh-CN" sz="2400" dirty="0"/>
              <a:t>人民团体或者犯罪嫌疑人、被告人所在单位推荐的人</a:t>
            </a:r>
            <a:endParaRPr lang="zh-CN" altLang="en-US" sz="2400" dirty="0"/>
          </a:p>
          <a:p>
            <a:pPr>
              <a:lnSpc>
                <a:spcPts val="3580"/>
              </a:lnSpc>
            </a:pPr>
            <a:r>
              <a:rPr lang="en-US" altLang="zh-CN" sz="2400" dirty="0"/>
              <a:t>3. </a:t>
            </a:r>
            <a:r>
              <a:rPr lang="zh-CN" altLang="zh-CN" sz="2400" dirty="0"/>
              <a:t>犯罪嫌疑人、被告人的监护人、</a:t>
            </a:r>
            <a:r>
              <a:rPr lang="zh-CN" altLang="zh-CN" sz="2400" dirty="0">
                <a:solidFill>
                  <a:srgbClr val="FF0000"/>
                </a:solidFill>
              </a:rPr>
              <a:t>亲友</a:t>
            </a:r>
            <a:r>
              <a:rPr lang="en-US" altLang="zh-CN" sz="2400" dirty="0">
                <a:solidFill>
                  <a:srgbClr val="FF0000"/>
                </a:solidFill>
              </a:rPr>
              <a:t>【</a:t>
            </a:r>
            <a:r>
              <a:rPr lang="zh-CN" altLang="en-US" sz="2400" dirty="0">
                <a:solidFill>
                  <a:srgbClr val="FF0000"/>
                </a:solidFill>
              </a:rPr>
              <a:t>不仅仅是近亲属。近亲属在不得担任的范围内有排除效力</a:t>
            </a:r>
            <a:r>
              <a:rPr lang="en-US" altLang="zh-CN" sz="2400" dirty="0">
                <a:solidFill>
                  <a:srgbClr val="FF0000"/>
                </a:solidFill>
              </a:rPr>
              <a:t>】</a:t>
            </a:r>
            <a:r>
              <a:rPr lang="zh-CN" altLang="zh-CN" sz="2400" dirty="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F6FA8298-96C6-4794-8479-7A312EEEC8CB}"/>
              </a:ext>
            </a:extLst>
          </p:cNvPr>
          <p:cNvSpPr>
            <a:spLocks noGrp="1" noChangeArrowheads="1"/>
          </p:cNvSpPr>
          <p:nvPr>
            <p:ph type="body" idx="4294967295"/>
          </p:nvPr>
        </p:nvSpPr>
        <p:spPr>
          <a:xfrm>
            <a:off x="179388" y="260350"/>
            <a:ext cx="8964612" cy="6408738"/>
          </a:xfrm>
        </p:spPr>
        <p:txBody>
          <a:bodyPr/>
          <a:lstStyle/>
          <a:p>
            <a:pPr eaLnBrk="1" hangingPunct="1">
              <a:lnSpc>
                <a:spcPct val="90000"/>
              </a:lnSpc>
              <a:buFontTx/>
              <a:buNone/>
              <a:defRPr/>
            </a:pPr>
            <a:r>
              <a:rPr lang="zh-CN" altLang="en-US" sz="3600" b="1">
                <a:effectLst>
                  <a:outerShdw blurRad="38100" dist="38100" dir="2700000" algn="tl">
                    <a:srgbClr val="C0C0C0"/>
                  </a:outerShdw>
                </a:effectLst>
                <a:ea typeface="华文隶书" panose="02010800040101010101" pitchFamily="2" charset="-122"/>
              </a:rPr>
              <a:t>注意以下几个问题：</a:t>
            </a:r>
            <a:endParaRPr lang="en-US" altLang="zh-CN" sz="3600" b="1">
              <a:effectLst>
                <a:outerShdw blurRad="38100" dist="38100" dir="2700000" algn="tl">
                  <a:srgbClr val="C0C0C0"/>
                </a:outerShdw>
              </a:effectLst>
              <a:ea typeface="华文隶书" panose="02010800040101010101" pitchFamily="2" charset="-122"/>
            </a:endParaRPr>
          </a:p>
          <a:p>
            <a:pPr eaLnBrk="1" hangingPunct="1">
              <a:lnSpc>
                <a:spcPct val="90000"/>
              </a:lnSpc>
              <a:defRPr/>
            </a:pPr>
            <a:r>
              <a:rPr lang="en-US" altLang="zh-CN" b="1">
                <a:effectLst>
                  <a:outerShdw blurRad="38100" dist="38100" dir="2700000" algn="tl">
                    <a:srgbClr val="C0C0C0"/>
                  </a:outerShdw>
                </a:effectLst>
                <a:latin typeface="楷体" panose="02010609060101010101" pitchFamily="49" charset="-122"/>
                <a:ea typeface="楷体" panose="02010609060101010101" pitchFamily="49" charset="-122"/>
              </a:rPr>
              <a:t>1</a:t>
            </a: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）关于律师辩护人。</a:t>
            </a: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buFontTx/>
              <a:buNone/>
              <a:defRPr/>
            </a:pP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注意和回避联系起来记忆：曾担任法官、检察</a:t>
            </a: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buFontTx/>
              <a:buNone/>
              <a:defRPr/>
            </a:pP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官的律师，从人民法院、检察院离任后</a:t>
            </a:r>
            <a:r>
              <a:rPr lang="en-US" altLang="zh-CN" b="1">
                <a:effectLst>
                  <a:outerShdw blurRad="38100" dist="38100" dir="2700000" algn="tl">
                    <a:srgbClr val="C0C0C0"/>
                  </a:outerShdw>
                </a:effectLst>
                <a:latin typeface="楷体" panose="02010609060101010101" pitchFamily="49" charset="-122"/>
                <a:ea typeface="楷体" panose="02010609060101010101" pitchFamily="49" charset="-122"/>
              </a:rPr>
              <a:t>2</a:t>
            </a: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年内，</a:t>
            </a: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buFontTx/>
              <a:buNone/>
              <a:defRPr/>
            </a:pP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不得担任诉讼代理人或辩护人。</a:t>
            </a: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b="1">
                <a:effectLst>
                  <a:outerShdw blurRad="38100" dist="38100" dir="2700000" algn="tl">
                    <a:srgbClr val="C0C0C0"/>
                  </a:outerShdw>
                </a:effectLst>
                <a:latin typeface="楷体" panose="02010609060101010101" pitchFamily="49" charset="-122"/>
                <a:ea typeface="楷体" panose="02010609060101010101" pitchFamily="49" charset="-122"/>
              </a:rPr>
              <a:t>2</a:t>
            </a: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）关于人民团体。</a:t>
            </a: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buFontTx/>
              <a:buNone/>
              <a:defRPr/>
            </a:pP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人民团体指工会。妇联、共青团、学联等群众</a:t>
            </a: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buFontTx/>
              <a:buNone/>
              <a:defRPr/>
            </a:pP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性团体。</a:t>
            </a: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b="1">
                <a:effectLst>
                  <a:outerShdw blurRad="38100" dist="38100" dir="2700000" algn="tl">
                    <a:srgbClr val="C0C0C0"/>
                  </a:outerShdw>
                </a:effectLst>
                <a:latin typeface="楷体" panose="02010609060101010101" pitchFamily="49" charset="-122"/>
                <a:ea typeface="楷体" panose="02010609060101010101" pitchFamily="49" charset="-122"/>
              </a:rPr>
              <a:t>3</a:t>
            </a:r>
            <a:r>
              <a:rPr lang="zh-CN" altLang="en-US" b="1">
                <a:effectLst>
                  <a:outerShdw blurRad="38100" dist="38100" dir="2700000" algn="tl">
                    <a:srgbClr val="C0C0C0"/>
                  </a:outerShdw>
                </a:effectLst>
                <a:latin typeface="楷体" panose="02010609060101010101" pitchFamily="49" charset="-122"/>
                <a:ea typeface="楷体" panose="02010609060101010101" pitchFamily="49" charset="-122"/>
              </a:rPr>
              <a:t>）关于犯罪嫌疑人、被告人的监护人、亲友。</a:t>
            </a: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endParaRPr lang="en-US" altLang="zh-CN" b="1">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zh-CN" altLang="en-US" b="1" u="sng">
                <a:effectLst>
                  <a:outerShdw blurRad="38100" dist="38100" dir="2700000" algn="tl">
                    <a:srgbClr val="C0C0C0"/>
                  </a:outerShdw>
                </a:effectLst>
                <a:latin typeface="楷体" panose="02010609060101010101" pitchFamily="49" charset="-122"/>
                <a:ea typeface="楷体" panose="02010609060101010101" pitchFamily="49" charset="-122"/>
              </a:rPr>
              <a:t>注意：外国人、无国籍人</a:t>
            </a:r>
            <a:r>
              <a:rPr lang="zh-CN" altLang="en-US" b="1" u="sng">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只能委托中国律师</a:t>
            </a:r>
            <a:endParaRPr lang="en-US" altLang="zh-CN" b="1" u="sng">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30214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3" name="Rectangle 3">
            <a:extLst>
              <a:ext uri="{FF2B5EF4-FFF2-40B4-BE49-F238E27FC236}">
                <a16:creationId xmlns:a16="http://schemas.microsoft.com/office/drawing/2014/main" id="{730A794F-1609-4371-A332-C99954A4DB54}"/>
              </a:ext>
            </a:extLst>
          </p:cNvPr>
          <p:cNvSpPr>
            <a:spLocks noGrp="1" noChangeArrowheads="1"/>
          </p:cNvSpPr>
          <p:nvPr>
            <p:ph type="body" idx="4294967295"/>
          </p:nvPr>
        </p:nvSpPr>
        <p:spPr>
          <a:xfrm>
            <a:off x="250825" y="831850"/>
            <a:ext cx="8893175" cy="6126163"/>
          </a:xfrm>
        </p:spPr>
        <p:txBody>
          <a:bodyPr/>
          <a:lstStyle/>
          <a:p>
            <a:pPr eaLnBrk="1" hangingPunct="1">
              <a:defRPr/>
            </a:pPr>
            <a:r>
              <a:rPr lang="zh-CN" altLang="en-US" sz="2800" b="1" dirty="0">
                <a:effectLst>
                  <a:outerShdw blurRad="38100" dist="38100" dir="2700000" algn="tl">
                    <a:srgbClr val="C0C0C0"/>
                  </a:outerShdw>
                </a:effectLst>
              </a:rPr>
              <a:t>需注意：法官、检察官从人民法院、检察院</a:t>
            </a:r>
            <a:endParaRPr lang="en-US" altLang="zh-CN" sz="2800" b="1" dirty="0">
              <a:effectLst>
                <a:outerShdw blurRad="38100" dist="38100" dir="2700000" algn="tl">
                  <a:srgbClr val="C0C0C0"/>
                </a:outerShdw>
              </a:effectLst>
            </a:endParaRPr>
          </a:p>
          <a:p>
            <a:pPr eaLnBrk="1" hangingPunct="1">
              <a:buFontTx/>
              <a:buNone/>
              <a:defRPr/>
            </a:pPr>
            <a:r>
              <a:rPr lang="zh-CN" altLang="en-US" sz="2800" b="1" dirty="0">
                <a:effectLst>
                  <a:outerShdw blurRad="38100" dist="38100" dir="2700000" algn="tl">
                    <a:srgbClr val="C0C0C0"/>
                  </a:outerShdw>
                </a:effectLst>
              </a:rPr>
              <a:t>离任后</a:t>
            </a:r>
            <a:r>
              <a:rPr lang="en-US" altLang="zh-CN" sz="2800" b="1" dirty="0">
                <a:effectLst>
                  <a:outerShdw blurRad="38100" dist="38100" dir="2700000" algn="tl">
                    <a:srgbClr val="C0C0C0"/>
                  </a:outerShdw>
                </a:effectLst>
              </a:rPr>
              <a:t>2</a:t>
            </a:r>
            <a:r>
              <a:rPr lang="zh-CN" altLang="en-US" sz="2800" b="1" dirty="0">
                <a:effectLst>
                  <a:outerShdw blurRad="38100" dist="38100" dir="2700000" algn="tl">
                    <a:srgbClr val="C0C0C0"/>
                  </a:outerShdw>
                </a:effectLst>
              </a:rPr>
              <a:t>年内，不得担任诉讼代理人或辩护人。法</a:t>
            </a:r>
            <a:endParaRPr lang="en-US" altLang="zh-CN" sz="2800" b="1" dirty="0">
              <a:effectLst>
                <a:outerShdw blurRad="38100" dist="38100" dir="2700000" algn="tl">
                  <a:srgbClr val="C0C0C0"/>
                </a:outerShdw>
              </a:effectLst>
            </a:endParaRPr>
          </a:p>
          <a:p>
            <a:pPr eaLnBrk="1" hangingPunct="1">
              <a:buFontTx/>
              <a:buNone/>
              <a:defRPr/>
            </a:pPr>
            <a:r>
              <a:rPr lang="zh-CN" altLang="en-US" sz="2800" b="1" dirty="0">
                <a:effectLst>
                  <a:outerShdw blurRad="38100" dist="38100" dir="2700000" algn="tl">
                    <a:srgbClr val="C0C0C0"/>
                  </a:outerShdw>
                </a:effectLst>
              </a:rPr>
              <a:t>官、检察官从法院、检察院离任后，不得担任原任</a:t>
            </a:r>
            <a:endParaRPr lang="en-US" altLang="zh-CN" sz="2800" b="1" dirty="0">
              <a:effectLst>
                <a:outerShdw blurRad="38100" dist="38100" dir="2700000" algn="tl">
                  <a:srgbClr val="C0C0C0"/>
                </a:outerShdw>
              </a:effectLst>
            </a:endParaRPr>
          </a:p>
          <a:p>
            <a:pPr eaLnBrk="1" hangingPunct="1">
              <a:buFontTx/>
              <a:buNone/>
              <a:defRPr/>
            </a:pPr>
            <a:r>
              <a:rPr lang="zh-CN" altLang="en-US" sz="2800" b="1" dirty="0">
                <a:effectLst>
                  <a:outerShdw blurRad="38100" dist="38100" dir="2700000" algn="tl">
                    <a:srgbClr val="C0C0C0"/>
                  </a:outerShdw>
                </a:effectLst>
              </a:rPr>
              <a:t>职法院、检察院办理案件的诉讼代理人或辩护人。</a:t>
            </a:r>
            <a:endParaRPr lang="en-US" altLang="zh-CN" sz="2800" b="1" dirty="0">
              <a:effectLst>
                <a:outerShdw blurRad="38100" dist="38100" dir="2700000" algn="tl">
                  <a:srgbClr val="C0C0C0"/>
                </a:outerShdw>
              </a:effectLst>
            </a:endParaRPr>
          </a:p>
          <a:p>
            <a:pPr eaLnBrk="1" hangingPunct="1">
              <a:buFontTx/>
              <a:buNone/>
              <a:defRPr/>
            </a:pPr>
            <a:endParaRPr lang="en-US" altLang="zh-CN" sz="2800" b="1" dirty="0">
              <a:effectLst>
                <a:outerShdw blurRad="38100" dist="38100" dir="2700000" algn="tl">
                  <a:srgbClr val="C0C0C0"/>
                </a:outerShdw>
              </a:effectLst>
            </a:endParaRPr>
          </a:p>
          <a:p>
            <a:pPr eaLnBrk="1" hangingPunct="1">
              <a:buFontTx/>
              <a:buNone/>
              <a:defRPr/>
            </a:pPr>
            <a:r>
              <a:rPr lang="zh-CN" altLang="en-US" sz="2800" b="1" dirty="0">
                <a:effectLst>
                  <a:outerShdw blurRad="38100" dist="38100" dir="2700000" algn="tl">
                    <a:srgbClr val="C0C0C0"/>
                  </a:outerShdw>
                </a:effectLst>
              </a:rPr>
              <a:t>法官、检察官的配偶、子女不得担任该法官、检察</a:t>
            </a:r>
            <a:endParaRPr lang="en-US" altLang="zh-CN" sz="2800" b="1" dirty="0">
              <a:effectLst>
                <a:outerShdw blurRad="38100" dist="38100" dir="2700000" algn="tl">
                  <a:srgbClr val="C0C0C0"/>
                </a:outerShdw>
              </a:effectLst>
            </a:endParaRPr>
          </a:p>
          <a:p>
            <a:pPr eaLnBrk="1" hangingPunct="1">
              <a:buFontTx/>
              <a:buNone/>
              <a:defRPr/>
            </a:pPr>
            <a:r>
              <a:rPr lang="zh-CN" altLang="en-US" sz="2800" b="1" dirty="0">
                <a:effectLst>
                  <a:outerShdw blurRad="38100" dist="38100" dir="2700000" algn="tl">
                    <a:srgbClr val="C0C0C0"/>
                  </a:outerShdw>
                </a:effectLst>
              </a:rPr>
              <a:t>官所任职法院或检察院办理案件的诉讼代理人和辩</a:t>
            </a:r>
            <a:endParaRPr lang="en-US" altLang="zh-CN" sz="2800" b="1" dirty="0">
              <a:effectLst>
                <a:outerShdw blurRad="38100" dist="38100" dir="2700000" algn="tl">
                  <a:srgbClr val="C0C0C0"/>
                </a:outerShdw>
              </a:effectLst>
            </a:endParaRPr>
          </a:p>
          <a:p>
            <a:pPr eaLnBrk="1" hangingPunct="1">
              <a:buFontTx/>
              <a:buNone/>
              <a:defRPr/>
            </a:pPr>
            <a:r>
              <a:rPr lang="zh-CN" altLang="en-US" sz="2800" b="1" dirty="0">
                <a:effectLst>
                  <a:outerShdw blurRad="38100" dist="38100" dir="2700000" algn="tl">
                    <a:srgbClr val="C0C0C0"/>
                  </a:outerShdw>
                </a:effectLst>
              </a:rPr>
              <a:t>护人。</a:t>
            </a:r>
            <a:endParaRPr lang="en-US" altLang="zh-CN" sz="2800" b="1" dirty="0">
              <a:effectLst>
                <a:outerShdw blurRad="38100" dist="38100" dir="2700000" algn="tl">
                  <a:srgbClr val="C0C0C0"/>
                </a:outerShdw>
              </a:effectLst>
            </a:endParaRPr>
          </a:p>
        </p:txBody>
      </p:sp>
    </p:spTree>
    <p:extLst>
      <p:ext uri="{BB962C8B-B14F-4D97-AF65-F5344CB8AC3E}">
        <p14:creationId xmlns:p14="http://schemas.microsoft.com/office/powerpoint/2010/main" val="170020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88503BF1-E80D-49D6-8991-225CD99262AF}"/>
              </a:ext>
            </a:extLst>
          </p:cNvPr>
          <p:cNvSpPr>
            <a:spLocks noGrp="1" noChangeArrowheads="1"/>
          </p:cNvSpPr>
          <p:nvPr>
            <p:ph type="body" idx="4294967295"/>
          </p:nvPr>
        </p:nvSpPr>
        <p:spPr>
          <a:xfrm>
            <a:off x="0" y="0"/>
            <a:ext cx="9144000" cy="7029450"/>
          </a:xfrm>
        </p:spPr>
        <p:txBody>
          <a:bodyPr/>
          <a:lstStyle/>
          <a:p>
            <a:pPr eaLnBrk="1" hangingPunct="1">
              <a:lnSpc>
                <a:spcPct val="90000"/>
              </a:lnSpc>
              <a:defRPr/>
            </a:pPr>
            <a:r>
              <a:rPr lang="zh-CN" altLang="en-US" dirty="0">
                <a:effectLst>
                  <a:outerShdw blurRad="38100" dist="38100" dir="2700000" algn="tl">
                    <a:srgbClr val="C0C0C0"/>
                  </a:outerShdw>
                </a:effectLst>
                <a:ea typeface="华文新魏" panose="02010800040101010101" pitchFamily="2" charset="-122"/>
              </a:rPr>
              <a:t>（二）</a:t>
            </a:r>
            <a:r>
              <a:rPr lang="zh-CN" altLang="en-US" b="1" dirty="0">
                <a:effectLst>
                  <a:outerShdw blurRad="38100" dist="38100" dir="2700000" algn="tl">
                    <a:srgbClr val="C0C0C0"/>
                  </a:outerShdw>
                </a:effectLst>
                <a:ea typeface="华文新魏" panose="02010800040101010101" pitchFamily="2" charset="-122"/>
              </a:rPr>
              <a:t>下列不得被委托担任辩护人：</a:t>
            </a:r>
            <a:endParaRPr lang="en-US" altLang="zh-CN" b="1" dirty="0">
              <a:effectLst>
                <a:outerShdw blurRad="38100" dist="38100" dir="2700000" algn="tl">
                  <a:srgbClr val="C0C0C0"/>
                </a:outerShdw>
              </a:effectLst>
              <a:ea typeface="华文新魏" panose="02010800040101010101" pitchFamily="2" charset="-122"/>
            </a:endParaRPr>
          </a:p>
          <a:p>
            <a:pPr eaLnBrk="1" hangingPunct="1">
              <a:lnSpc>
                <a:spcPct val="90000"/>
              </a:lnSpc>
              <a:defRPr/>
            </a:pPr>
            <a:r>
              <a:rPr lang="zh-CN" altLang="en-US"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1</a:t>
            </a:r>
            <a:r>
              <a:rPr lang="zh-CN" altLang="en-US"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）正在被执行刑罚的人（缓刑和刑罚尚未执行毕）；</a:t>
            </a:r>
            <a:endParaRPr lang="en-US" altLang="zh-CN"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zh-CN" altLang="en-US"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2</a:t>
            </a:r>
            <a:r>
              <a:rPr lang="zh-CN" altLang="en-US"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）依法被剥夺、限制人身自由的人；</a:t>
            </a:r>
            <a:endParaRPr lang="en-US" altLang="zh-CN"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zh-CN" altLang="en-US"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3</a:t>
            </a:r>
            <a:r>
              <a:rPr lang="zh-CN" altLang="en-US"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rPr>
              <a:t>）无行为能力或者限制行为能力的人；</a:t>
            </a:r>
            <a:endParaRPr lang="en-US" altLang="zh-CN" sz="2800" dirty="0">
              <a:solidFill>
                <a:srgbClr val="FF8000"/>
              </a:solidFill>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4</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）人民法院、人民检察院、公安机关、国家安全机关、监狱的现职人员；</a:t>
            </a:r>
            <a:endPar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en-US" altLang="zh-CN" sz="2800" dirty="0">
                <a:solidFill>
                  <a:srgbClr val="FF0000"/>
                </a:solidFill>
                <a:effectLst>
                  <a:outerShdw blurRad="38100" dist="38100" dir="2700000" algn="tl">
                    <a:srgbClr val="C0C0C0"/>
                  </a:outerShdw>
                </a:effectLst>
              </a:rPr>
              <a:t>★</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注意：</a:t>
            </a:r>
            <a:r>
              <a:rPr lang="zh-CN" altLang="en-US" sz="2800"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人民代表大会及其他国家机关的人员不受限制</a:t>
            </a:r>
            <a:r>
              <a:rPr lang="en-US" altLang="zh-CN" sz="2800"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800"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律师任此职期间除外</a:t>
            </a:r>
            <a:r>
              <a:rPr lang="en-US" altLang="zh-CN" sz="2800"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a:t>
            </a:r>
            <a:endPar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5</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800" b="1" dirty="0">
                <a:effectLst>
                  <a:outerShdw blurRad="38100" dist="38100" dir="2700000" algn="tl">
                    <a:srgbClr val="C0C0C0"/>
                  </a:outerShdw>
                </a:effectLst>
                <a:latin typeface="楷体_GB2312" pitchFamily="49" charset="-122"/>
                <a:ea typeface="楷体_GB2312" pitchFamily="49" charset="-122"/>
              </a:rPr>
              <a:t>本法院</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的人民陪审员；</a:t>
            </a:r>
            <a:endPar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6</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）与本案审理结果有利害关系的人；</a:t>
            </a:r>
            <a:endPar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7</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800"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外国人</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或者无国籍人。</a:t>
            </a:r>
            <a:endPar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endPar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注意：（</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1</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3</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）绝对排斥</a:t>
            </a:r>
            <a:endPar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4</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rPr>
              <a:t>7</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）只有被告人的监护人或者</a:t>
            </a:r>
            <a:r>
              <a:rPr lang="zh-CN" altLang="en-US" sz="2800"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近亲属</a:t>
            </a:r>
            <a:r>
              <a:rPr lang="zh-CN" altLang="en-US" sz="2800" dirty="0">
                <a:effectLst>
                  <a:outerShdw blurRad="38100" dist="38100" dir="2700000" algn="tl">
                    <a:srgbClr val="C0C0C0"/>
                  </a:outerShdw>
                </a:effectLst>
                <a:latin typeface="楷体" panose="02010609060101010101" pitchFamily="49" charset="-122"/>
                <a:ea typeface="楷体" panose="02010609060101010101" pitchFamily="49" charset="-122"/>
              </a:rPr>
              <a:t>可以</a:t>
            </a:r>
            <a:endParaRPr lang="en-US" altLang="zh-CN" sz="2800"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57861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1" name="Rectangle 3">
            <a:extLst>
              <a:ext uri="{FF2B5EF4-FFF2-40B4-BE49-F238E27FC236}">
                <a16:creationId xmlns:a16="http://schemas.microsoft.com/office/drawing/2014/main" id="{87E2A154-73D6-4FBD-B245-E846404A42B8}"/>
              </a:ext>
            </a:extLst>
          </p:cNvPr>
          <p:cNvSpPr>
            <a:spLocks noGrp="1" noChangeArrowheads="1"/>
          </p:cNvSpPr>
          <p:nvPr>
            <p:ph type="body" idx="4294967295"/>
          </p:nvPr>
        </p:nvSpPr>
        <p:spPr>
          <a:xfrm>
            <a:off x="0" y="0"/>
            <a:ext cx="9144000" cy="6597650"/>
          </a:xfrm>
        </p:spPr>
        <p:txBody>
          <a:bodyPr/>
          <a:lstStyle/>
          <a:p>
            <a:pPr eaLnBrk="1" hangingPunct="1">
              <a:defRPr/>
            </a:pPr>
            <a:r>
              <a:rPr lang="zh-CN" altLang="en-US" b="1" dirty="0">
                <a:effectLst>
                  <a:outerShdw blurRad="38100" dist="38100" dir="2700000" algn="tl">
                    <a:srgbClr val="C0C0C0"/>
                  </a:outerShdw>
                </a:effectLst>
              </a:rPr>
              <a:t>（</a:t>
            </a:r>
            <a:r>
              <a:rPr lang="en-US" altLang="zh-CN" b="1" dirty="0">
                <a:effectLst>
                  <a:outerShdw blurRad="38100" dist="38100" dir="2700000" algn="tl">
                    <a:srgbClr val="C0C0C0"/>
                  </a:outerShdw>
                </a:effectLst>
              </a:rPr>
              <a:t>2004</a:t>
            </a:r>
            <a:r>
              <a:rPr lang="zh-CN" altLang="en-US" b="1" dirty="0">
                <a:effectLst>
                  <a:outerShdw blurRad="38100" dist="38100" dir="2700000" algn="tl">
                    <a:srgbClr val="C0C0C0"/>
                  </a:outerShdw>
                </a:effectLst>
              </a:rPr>
              <a:t>年</a:t>
            </a:r>
            <a:r>
              <a:rPr lang="en-US" altLang="zh-CN" b="1" dirty="0">
                <a:effectLst>
                  <a:outerShdw blurRad="38100" dist="38100" dir="2700000" algn="tl">
                    <a:srgbClr val="C0C0C0"/>
                  </a:outerShdw>
                </a:effectLst>
              </a:rPr>
              <a:t>91</a:t>
            </a:r>
            <a:r>
              <a:rPr lang="zh-CN" altLang="en-US" b="1" dirty="0">
                <a:effectLst>
                  <a:outerShdw blurRad="38100" dist="38100" dir="2700000" algn="tl">
                    <a:srgbClr val="C0C0C0"/>
                  </a:outerShdw>
                </a:effectLst>
              </a:rPr>
              <a:t>题）</a:t>
            </a:r>
            <a:r>
              <a:rPr lang="zh-CN" altLang="en-US" dirty="0">
                <a:effectLst>
                  <a:outerShdw blurRad="38100" dist="38100" dir="2700000" algn="tl">
                    <a:srgbClr val="C0C0C0"/>
                  </a:outerShdw>
                </a:effectLst>
              </a:rPr>
              <a:t>涉嫌抢劫罪的张某在审查起诉期间准备委托辩护人，下列人员中，谁可以接受委托作他的辩护人：</a:t>
            </a:r>
            <a:endParaRPr lang="en-US" altLang="zh-CN" dirty="0">
              <a:effectLst>
                <a:outerShdw blurRad="38100" dist="38100" dir="2700000" algn="tl">
                  <a:srgbClr val="C0C0C0"/>
                </a:outerShdw>
              </a:effectLst>
            </a:endParaRPr>
          </a:p>
          <a:p>
            <a:pPr eaLnBrk="1" hangingPunct="1">
              <a:defRPr/>
            </a:pPr>
            <a:r>
              <a:rPr lang="en-US" altLang="zh-CN" dirty="0">
                <a:effectLst>
                  <a:outerShdw blurRad="38100" dist="38100" dir="2700000" algn="tl">
                    <a:srgbClr val="C0C0C0"/>
                  </a:outerShdw>
                </a:effectLst>
              </a:rPr>
              <a:t>A</a:t>
            </a:r>
            <a:r>
              <a:rPr lang="zh-CN" altLang="en-US" dirty="0">
                <a:effectLst>
                  <a:outerShdw blurRad="38100" dist="38100" dir="2700000" algn="tl">
                    <a:srgbClr val="C0C0C0"/>
                  </a:outerShdw>
                </a:effectLst>
              </a:rPr>
              <a:t>、张某的朋友徐某，因犯故意伤害罪被法院判处有期徒刑</a:t>
            </a:r>
            <a:r>
              <a:rPr lang="en-US" altLang="zh-CN" dirty="0">
                <a:effectLst>
                  <a:outerShdw blurRad="38100" dist="38100" dir="2700000" algn="tl">
                    <a:srgbClr val="C0C0C0"/>
                  </a:outerShdw>
                </a:effectLst>
              </a:rPr>
              <a:t>1</a:t>
            </a:r>
            <a:r>
              <a:rPr lang="zh-CN" altLang="en-US" dirty="0">
                <a:effectLst>
                  <a:outerShdw blurRad="38100" dist="38100" dir="2700000" algn="tl">
                    <a:srgbClr val="C0C0C0"/>
                  </a:outerShdw>
                </a:effectLst>
              </a:rPr>
              <a:t>年缓刑</a:t>
            </a:r>
            <a:r>
              <a:rPr lang="en-US" altLang="zh-CN" dirty="0">
                <a:effectLst>
                  <a:outerShdw blurRad="38100" dist="38100" dir="2700000" algn="tl">
                    <a:srgbClr val="C0C0C0"/>
                  </a:outerShdw>
                </a:effectLst>
              </a:rPr>
              <a:t>2</a:t>
            </a:r>
            <a:r>
              <a:rPr lang="zh-CN" altLang="en-US" dirty="0">
                <a:effectLst>
                  <a:outerShdw blurRad="38100" dist="38100" dir="2700000" algn="tl">
                    <a:srgbClr val="C0C0C0"/>
                  </a:outerShdw>
                </a:effectLst>
              </a:rPr>
              <a:t>年，正在缓刑考验期内</a:t>
            </a:r>
            <a:endParaRPr lang="en-US" altLang="zh-CN" dirty="0">
              <a:effectLst>
                <a:outerShdw blurRad="38100" dist="38100" dir="2700000" algn="tl">
                  <a:srgbClr val="C0C0C0"/>
                </a:outerShdw>
              </a:effectLst>
            </a:endParaRPr>
          </a:p>
          <a:p>
            <a:pPr eaLnBrk="1" hangingPunct="1">
              <a:defRPr/>
            </a:pPr>
            <a:r>
              <a:rPr lang="en-US" altLang="zh-CN" dirty="0">
                <a:effectLst>
                  <a:outerShdw blurRad="38100" dist="38100" dir="2700000" algn="tl">
                    <a:srgbClr val="C0C0C0"/>
                  </a:outerShdw>
                </a:effectLst>
              </a:rPr>
              <a:t>B</a:t>
            </a:r>
            <a:r>
              <a:rPr lang="zh-CN" altLang="en-US" dirty="0">
                <a:effectLst>
                  <a:outerShdw blurRad="38100" dist="38100" dir="2700000" algn="tl">
                    <a:srgbClr val="C0C0C0"/>
                  </a:outerShdw>
                </a:effectLst>
              </a:rPr>
              <a:t>、张某的父亲，在本市法院任审判员</a:t>
            </a:r>
            <a:r>
              <a:rPr lang="en-US" altLang="zh-CN" dirty="0">
                <a:effectLst>
                  <a:outerShdw blurRad="38100" dist="38100" dir="2700000" algn="tl">
                    <a:srgbClr val="C0C0C0"/>
                  </a:outerShdw>
                </a:effectLst>
              </a:rPr>
              <a:t>.   </a:t>
            </a:r>
          </a:p>
          <a:p>
            <a:pPr eaLnBrk="1" hangingPunct="1">
              <a:defRPr/>
            </a:pPr>
            <a:r>
              <a:rPr lang="en-US" altLang="zh-CN" dirty="0">
                <a:effectLst>
                  <a:outerShdw blurRad="38100" dist="38100" dir="2700000" algn="tl">
                    <a:srgbClr val="C0C0C0"/>
                  </a:outerShdw>
                </a:effectLst>
              </a:rPr>
              <a:t>C</a:t>
            </a:r>
            <a:r>
              <a:rPr lang="zh-CN" altLang="en-US" dirty="0">
                <a:effectLst>
                  <a:outerShdw blurRad="38100" dist="38100" dir="2700000" algn="tl">
                    <a:srgbClr val="C0C0C0"/>
                  </a:outerShdw>
                </a:effectLst>
              </a:rPr>
              <a:t>、张某的叔叔，已加入日本国籍</a:t>
            </a:r>
            <a:endParaRPr lang="en-US" altLang="zh-CN" dirty="0">
              <a:effectLst>
                <a:outerShdw blurRad="38100" dist="38100" dir="2700000" algn="tl">
                  <a:srgbClr val="C0C0C0"/>
                </a:outerShdw>
              </a:effectLst>
            </a:endParaRPr>
          </a:p>
          <a:p>
            <a:pPr eaLnBrk="1" hangingPunct="1">
              <a:defRPr/>
            </a:pPr>
            <a:r>
              <a:rPr lang="en-US" altLang="zh-CN" dirty="0">
                <a:effectLst>
                  <a:outerShdw blurRad="38100" dist="38100" dir="2700000" algn="tl">
                    <a:srgbClr val="C0C0C0"/>
                  </a:outerShdw>
                </a:effectLst>
              </a:rPr>
              <a:t>D</a:t>
            </a:r>
            <a:r>
              <a:rPr lang="zh-CN" altLang="en-US" dirty="0">
                <a:effectLst>
                  <a:outerShdw blurRad="38100" dist="38100" dir="2700000" algn="tl">
                    <a:srgbClr val="C0C0C0"/>
                  </a:outerShdw>
                </a:effectLst>
              </a:rPr>
              <a:t>、张某的朋友王某，本市出租汽车驾驶员</a:t>
            </a:r>
            <a:r>
              <a:rPr lang="en-US" altLang="zh-CN" dirty="0">
                <a:effectLst>
                  <a:outerShdw blurRad="38100" dist="38100" dir="2700000" algn="tl">
                    <a:srgbClr val="C0C0C0"/>
                  </a:outerShdw>
                </a:effectLst>
              </a:rPr>
              <a:t>.</a:t>
            </a:r>
          </a:p>
        </p:txBody>
      </p:sp>
    </p:spTree>
    <p:extLst>
      <p:ext uri="{BB962C8B-B14F-4D97-AF65-F5344CB8AC3E}">
        <p14:creationId xmlns:p14="http://schemas.microsoft.com/office/powerpoint/2010/main" val="309144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D38E9AA2-6A22-468B-9954-D7B70751B6E5}"/>
              </a:ext>
            </a:extLst>
          </p:cNvPr>
          <p:cNvSpPr>
            <a:spLocks noGrp="1" noRot="1" noChangeArrowheads="1"/>
          </p:cNvSpPr>
          <p:nvPr>
            <p:ph type="title" idx="4294967295"/>
          </p:nvPr>
        </p:nvSpPr>
        <p:spPr/>
        <p:txBody>
          <a:bodyPr/>
          <a:lstStyle/>
          <a:p>
            <a:pPr eaLnBrk="1" hangingPunct="1">
              <a:defRPr/>
            </a:pPr>
            <a:r>
              <a:rPr lang="zh-CN" altLang="en-US" sz="4000">
                <a:effectLst>
                  <a:outerShdw blurRad="38100" dist="38100" dir="2700000" algn="tl">
                    <a:srgbClr val="C0C0C0"/>
                  </a:outerShdw>
                </a:effectLst>
                <a:ea typeface="华文隶书" panose="02010800040101010101" pitchFamily="2" charset="-122"/>
              </a:rPr>
              <a:t>知识点练习</a:t>
            </a:r>
            <a:endParaRPr lang="en-US" altLang="zh-CN" sz="4000">
              <a:effectLst>
                <a:outerShdw blurRad="38100" dist="38100" dir="2700000" algn="tl">
                  <a:srgbClr val="C0C0C0"/>
                </a:outerShdw>
              </a:effectLst>
              <a:ea typeface="华文隶书" panose="02010800040101010101" pitchFamily="2" charset="-122"/>
            </a:endParaRPr>
          </a:p>
        </p:txBody>
      </p:sp>
      <p:sp>
        <p:nvSpPr>
          <p:cNvPr id="486403" name="Rectangle 3">
            <a:extLst>
              <a:ext uri="{FF2B5EF4-FFF2-40B4-BE49-F238E27FC236}">
                <a16:creationId xmlns:a16="http://schemas.microsoft.com/office/drawing/2014/main" id="{B20415E5-9B94-405E-ADBB-E69D66411E3E}"/>
              </a:ext>
            </a:extLst>
          </p:cNvPr>
          <p:cNvSpPr>
            <a:spLocks noGrp="1" noChangeArrowheads="1"/>
          </p:cNvSpPr>
          <p:nvPr>
            <p:ph type="body" idx="4294967295"/>
          </p:nvPr>
        </p:nvSpPr>
        <p:spPr>
          <a:xfrm>
            <a:off x="0" y="1196975"/>
            <a:ext cx="9144000" cy="5661025"/>
          </a:xfrm>
        </p:spPr>
        <p:txBody>
          <a:bodyPr/>
          <a:lstStyle/>
          <a:p>
            <a:pPr eaLnBrk="1" hangingPunct="1">
              <a:lnSpc>
                <a:spcPct val="90000"/>
              </a:lnSpc>
              <a:defRPr/>
            </a:pPr>
            <a:r>
              <a:rPr lang="zh-CN" altLang="en-US" sz="2800" b="1" dirty="0">
                <a:effectLst>
                  <a:outerShdw blurRad="38100" dist="38100" dir="2700000" algn="tl">
                    <a:srgbClr val="C0C0C0"/>
                  </a:outerShdw>
                </a:effectLst>
              </a:rPr>
              <a:t>（</a:t>
            </a:r>
            <a:r>
              <a:rPr lang="en-US" altLang="zh-CN" sz="2800" b="1" dirty="0">
                <a:effectLst>
                  <a:outerShdw blurRad="38100" dist="38100" dir="2700000" algn="tl">
                    <a:srgbClr val="C0C0C0"/>
                  </a:outerShdw>
                </a:effectLst>
              </a:rPr>
              <a:t>2000-2-78</a:t>
            </a:r>
            <a:r>
              <a:rPr lang="zh-CN" altLang="en-US" sz="2800" b="1" dirty="0">
                <a:effectLst>
                  <a:outerShdw blurRad="38100" dist="38100" dir="2700000" algn="tl">
                    <a:srgbClr val="C0C0C0"/>
                  </a:outerShdw>
                </a:effectLst>
              </a:rPr>
              <a:t>）王某故意伤害一案，下列哪些人不得作为其辩护人？</a:t>
            </a:r>
            <a:endParaRPr lang="en-US" altLang="zh-CN" sz="2800" b="1" dirty="0">
              <a:effectLst>
                <a:outerShdw blurRad="38100" dist="38100" dir="2700000" algn="tl">
                  <a:srgbClr val="C0C0C0"/>
                </a:outerShdw>
              </a:effectLst>
            </a:endParaRPr>
          </a:p>
          <a:p>
            <a:pPr eaLnBrk="1" hangingPunct="1">
              <a:lnSpc>
                <a:spcPct val="90000"/>
              </a:lnSpc>
              <a:defRPr/>
            </a:pPr>
            <a:r>
              <a:rPr lang="zh-CN"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A</a:t>
            </a:r>
            <a:r>
              <a:rPr lang="zh-CN" altLang="en-US" sz="2800" b="1" dirty="0">
                <a:effectLst>
                  <a:outerShdw blurRad="38100" dist="38100" dir="2700000" algn="tl">
                    <a:srgbClr val="C0C0C0"/>
                  </a:outerShdw>
                </a:effectLst>
              </a:rPr>
              <a:t>．王某的在公安局任科长的哥哥</a:t>
            </a:r>
            <a:endParaRPr lang="en-US" altLang="zh-CN" sz="2800" b="1" dirty="0">
              <a:effectLst>
                <a:outerShdw blurRad="38100" dist="38100" dir="2700000" algn="tl">
                  <a:srgbClr val="C0C0C0"/>
                </a:outerShdw>
              </a:effectLst>
            </a:endParaRPr>
          </a:p>
          <a:p>
            <a:pPr eaLnBrk="1" hangingPunct="1">
              <a:lnSpc>
                <a:spcPct val="90000"/>
              </a:lnSpc>
              <a:defRPr/>
            </a:pPr>
            <a:r>
              <a:rPr lang="zh-CN"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B</a:t>
            </a:r>
            <a:r>
              <a:rPr lang="zh-CN" altLang="en-US" sz="2800" b="1" dirty="0">
                <a:effectLst>
                  <a:outerShdw blurRad="38100" dist="38100" dir="2700000" algn="tl">
                    <a:srgbClr val="C0C0C0"/>
                  </a:outerShdw>
                </a:effectLst>
              </a:rPr>
              <a:t>．王某的在本市人大常委会任职的朋友</a:t>
            </a:r>
            <a:endParaRPr lang="en-US" altLang="zh-CN" sz="2800" b="1" dirty="0">
              <a:effectLst>
                <a:outerShdw blurRad="38100" dist="38100" dir="2700000" algn="tl">
                  <a:srgbClr val="C0C0C0"/>
                </a:outerShdw>
              </a:effectLst>
            </a:endParaRPr>
          </a:p>
          <a:p>
            <a:pPr eaLnBrk="1" hangingPunct="1">
              <a:lnSpc>
                <a:spcPct val="90000"/>
              </a:lnSpc>
              <a:defRPr/>
            </a:pPr>
            <a:r>
              <a:rPr lang="zh-CN"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C</a:t>
            </a:r>
            <a:r>
              <a:rPr lang="zh-CN" altLang="en-US" sz="2800" b="1" dirty="0">
                <a:effectLst>
                  <a:outerShdw blurRad="38100" dist="38100" dir="2700000" algn="tl">
                    <a:srgbClr val="C0C0C0"/>
                  </a:outerShdw>
                </a:effectLst>
              </a:rPr>
              <a:t>．被害人李某的债务人方某，现为律师</a:t>
            </a:r>
            <a:r>
              <a:rPr lang="en-US" altLang="zh-CN" sz="2800" b="1" dirty="0">
                <a:effectLst>
                  <a:outerShdw blurRad="38100" dist="38100" dir="2700000" algn="tl">
                    <a:srgbClr val="C0C0C0"/>
                  </a:outerShdw>
                </a:effectLst>
              </a:rPr>
              <a:t>.</a:t>
            </a:r>
          </a:p>
          <a:p>
            <a:pPr eaLnBrk="1" hangingPunct="1">
              <a:lnSpc>
                <a:spcPct val="90000"/>
              </a:lnSpc>
              <a:defRPr/>
            </a:pPr>
            <a:r>
              <a:rPr lang="zh-CN"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D</a:t>
            </a:r>
            <a:r>
              <a:rPr lang="zh-CN" altLang="en-US" sz="2800" b="1" dirty="0">
                <a:effectLst>
                  <a:outerShdw blurRad="38100" dist="38100" dir="2700000" algn="tl">
                    <a:srgbClr val="C0C0C0"/>
                  </a:outerShdw>
                </a:effectLst>
              </a:rPr>
              <a:t>．王某的叔叔，外籍华人</a:t>
            </a:r>
            <a:r>
              <a:rPr lang="en-US" altLang="zh-CN" sz="2800" b="1" dirty="0">
                <a:effectLst>
                  <a:outerShdw blurRad="38100" dist="38100" dir="2700000" algn="tl">
                    <a:srgbClr val="C0C0C0"/>
                  </a:outerShdw>
                </a:effectLst>
              </a:rPr>
              <a:t>. </a:t>
            </a:r>
          </a:p>
        </p:txBody>
      </p:sp>
    </p:spTree>
    <p:extLst>
      <p:ext uri="{BB962C8B-B14F-4D97-AF65-F5344CB8AC3E}">
        <p14:creationId xmlns:p14="http://schemas.microsoft.com/office/powerpoint/2010/main" val="343255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txBox="1">
            <a:spLocks noChangeArrowheads="1"/>
          </p:cNvSpPr>
          <p:nvPr/>
        </p:nvSpPr>
        <p:spPr bwMode="auto">
          <a:xfrm>
            <a:off x="927100" y="539750"/>
            <a:ext cx="84915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eaLnBrk="1" fontAlgn="t">
              <a:buFont typeface="Arial" charset="0"/>
              <a:buNone/>
            </a:pPr>
            <a:r>
              <a:rPr lang="zh-CN" altLang="en-US" sz="2700" b="1" dirty="0">
                <a:solidFill>
                  <a:srgbClr val="0000FF"/>
                </a:solidFill>
                <a:latin typeface="黑体" charset="0"/>
                <a:ea typeface="黑体" charset="0"/>
              </a:rPr>
              <a:t>第一节 刑事辩护</a:t>
            </a:r>
            <a:endParaRPr lang="es-HN" altLang="zh-CN" sz="2700" b="1" dirty="0">
              <a:solidFill>
                <a:srgbClr val="0000FF"/>
              </a:solidFill>
              <a:latin typeface="黑体" charset="0"/>
              <a:ea typeface="黑体" charset="0"/>
            </a:endParaRPr>
          </a:p>
        </p:txBody>
      </p:sp>
      <p:sp>
        <p:nvSpPr>
          <p:cNvPr id="9220" name="2 Marcador de contenido"/>
          <p:cNvSpPr txBox="1">
            <a:spLocks noChangeArrowheads="1"/>
          </p:cNvSpPr>
          <p:nvPr/>
        </p:nvSpPr>
        <p:spPr bwMode="auto">
          <a:xfrm>
            <a:off x="251520" y="1196752"/>
            <a:ext cx="8712968" cy="449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gn="just" eaLnBrk="1" hangingPunct="1">
              <a:lnSpc>
                <a:spcPts val="3600"/>
              </a:lnSpc>
            </a:pPr>
            <a:r>
              <a:rPr lang="zh-CN" altLang="en-US" sz="2400" dirty="0">
                <a:latin typeface="黑体" charset="0"/>
                <a:ea typeface="黑体" charset="0"/>
              </a:rPr>
              <a:t>一、刑事辩护的概念与特征 </a:t>
            </a:r>
          </a:p>
          <a:p>
            <a:pPr algn="just" eaLnBrk="1" hangingPunct="1">
              <a:lnSpc>
                <a:spcPts val="3600"/>
              </a:lnSpc>
            </a:pPr>
            <a:r>
              <a:rPr lang="zh-CN" altLang="en-US" sz="2400" dirty="0"/>
              <a:t>        </a:t>
            </a:r>
            <a:r>
              <a:rPr lang="zh-CN" altLang="zh-CN" sz="2400" dirty="0"/>
              <a:t>现代刑事诉讼中的辩护</a:t>
            </a:r>
            <a:r>
              <a:rPr lang="zh-CN" altLang="en-US" sz="2400" dirty="0"/>
              <a:t>，</a:t>
            </a:r>
            <a:r>
              <a:rPr lang="zh-CN" altLang="zh-CN" sz="2400" dirty="0"/>
              <a:t>是指犯罪嫌疑人、被告人及其辩护人在刑事诉讼中</a:t>
            </a:r>
            <a:r>
              <a:rPr lang="zh-CN" altLang="en-US" sz="2400" dirty="0"/>
              <a:t>，</a:t>
            </a:r>
            <a:r>
              <a:rPr lang="zh-CN" altLang="zh-CN" sz="2400" dirty="0"/>
              <a:t>针对侦查、检察机关的追诉</a:t>
            </a:r>
            <a:r>
              <a:rPr lang="zh-CN" altLang="en-US" sz="2400" dirty="0"/>
              <a:t>，</a:t>
            </a:r>
            <a:r>
              <a:rPr lang="zh-CN" altLang="zh-CN" sz="2400" dirty="0"/>
              <a:t>根据事实和法律</a:t>
            </a:r>
            <a:r>
              <a:rPr lang="zh-CN" altLang="en-US" sz="2400" dirty="0"/>
              <a:t>，</a:t>
            </a:r>
            <a:r>
              <a:rPr lang="zh-CN" altLang="zh-CN" sz="2400" dirty="0"/>
              <a:t>从实体上和程序上提出有利于犯罪嫌疑人、被告人的证据材料和意见</a:t>
            </a:r>
            <a:r>
              <a:rPr lang="zh-CN" altLang="en-US" sz="2400" dirty="0"/>
              <a:t>，</a:t>
            </a:r>
            <a:r>
              <a:rPr lang="zh-CN" altLang="zh-CN" sz="2400" dirty="0"/>
              <a:t>维护犯罪嫌疑人、被告人的合法权益</a:t>
            </a:r>
            <a:r>
              <a:rPr lang="zh-CN" altLang="en-US" sz="2400" dirty="0"/>
              <a:t>，</a:t>
            </a:r>
            <a:r>
              <a:rPr lang="zh-CN" altLang="zh-CN" sz="2400" dirty="0"/>
              <a:t>使其免受不公正对待和处理的一系列诉讼行为的总和。</a:t>
            </a:r>
            <a:endParaRPr lang="en-US" altLang="zh-CN" sz="2400" dirty="0"/>
          </a:p>
          <a:p>
            <a:pPr algn="just" eaLnBrk="1" hangingPunct="1">
              <a:lnSpc>
                <a:spcPts val="3600"/>
              </a:lnSpc>
            </a:pPr>
            <a:endParaRPr lang="en-US" altLang="zh-CN" sz="2400" dirty="0"/>
          </a:p>
          <a:p>
            <a:pPr algn="just" eaLnBrk="1" hangingPunct="1">
              <a:lnSpc>
                <a:spcPts val="3600"/>
              </a:lnSpc>
            </a:pPr>
            <a:r>
              <a:rPr lang="zh-CN" altLang="en-US" sz="2400" dirty="0">
                <a:solidFill>
                  <a:srgbClr val="FF0000"/>
                </a:solidFill>
              </a:rPr>
              <a:t>辩护人</a:t>
            </a:r>
            <a:r>
              <a:rPr lang="zh-CN" altLang="en-US" sz="2400" dirty="0"/>
              <a:t>，是指接受犯罪嫌疑人、被告人的</a:t>
            </a:r>
            <a:r>
              <a:rPr lang="zh-CN" altLang="en-US" sz="2400" dirty="0">
                <a:solidFill>
                  <a:srgbClr val="FF0000"/>
                </a:solidFill>
              </a:rPr>
              <a:t>委托</a:t>
            </a:r>
            <a:r>
              <a:rPr lang="zh-CN" altLang="en-US" sz="2400" dirty="0"/>
              <a:t>或公安机关／检察院、法院的</a:t>
            </a:r>
            <a:r>
              <a:rPr lang="zh-CN" altLang="en-US" sz="2400" dirty="0">
                <a:solidFill>
                  <a:srgbClr val="FF0000"/>
                </a:solidFill>
              </a:rPr>
              <a:t>指定</a:t>
            </a:r>
            <a:r>
              <a:rPr lang="zh-CN" altLang="en-US" sz="2400" dirty="0"/>
              <a:t>，帮助犯罪嫌疑人、被告人行使辩护权，以维护其合法权益的人。</a:t>
            </a:r>
          </a:p>
          <a:p>
            <a:pPr algn="just" eaLnBrk="1" hangingPunct="1">
              <a:lnSpc>
                <a:spcPts val="3600"/>
              </a:lnSpc>
            </a:pPr>
            <a:r>
              <a:rPr lang="zh-CN" altLang="zh-CN" sz="2400" dirty="0"/>
              <a:t> </a:t>
            </a:r>
            <a:endParaRPr lang="zh-CN" altLang="en-US" sz="2400" dirty="0">
              <a:latin typeface="黑体" charset="0"/>
              <a:ea typeface="黑体" charset="0"/>
            </a:endParaRPr>
          </a:p>
          <a:p>
            <a:pPr algn="just" eaLnBrk="1" hangingPunct="1">
              <a:lnSpc>
                <a:spcPts val="3600"/>
              </a:lnSpc>
            </a:pPr>
            <a:r>
              <a:rPr lang="zh-CN" altLang="en-US" sz="2400" dirty="0"/>
              <a:t>        </a:t>
            </a:r>
          </a:p>
          <a:p>
            <a:endParaRPr lang="zh-CN" altLang="zh-CN" sz="2400" dirty="0"/>
          </a:p>
          <a:p>
            <a:endParaRPr lang="zh-CN" altLang="zh-CN"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539552" y="908720"/>
            <a:ext cx="7920880" cy="531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nSpc>
                <a:spcPts val="3580"/>
              </a:lnSpc>
            </a:pPr>
            <a:r>
              <a:rPr lang="zh-CN" altLang="en-US" sz="2400" dirty="0"/>
              <a:t>（三）辩护人的责任</a:t>
            </a:r>
          </a:p>
          <a:p>
            <a:pPr>
              <a:lnSpc>
                <a:spcPts val="3580"/>
              </a:lnSpc>
            </a:pPr>
            <a:r>
              <a:rPr lang="en-US" altLang="zh-CN" sz="2400" dirty="0"/>
              <a:t>1.</a:t>
            </a:r>
            <a:r>
              <a:rPr lang="zh-CN" altLang="en-US" sz="2400" dirty="0"/>
              <a:t>从实体上为犯罪嫌疑人、被告人进行辩护，维护犯罪嫌疑人、被告人的合法权益；</a:t>
            </a:r>
          </a:p>
          <a:p>
            <a:pPr>
              <a:lnSpc>
                <a:spcPts val="3580"/>
              </a:lnSpc>
            </a:pPr>
            <a:r>
              <a:rPr lang="en-US" altLang="zh-CN" sz="2400" dirty="0"/>
              <a:t>2.</a:t>
            </a:r>
            <a:r>
              <a:rPr lang="zh-CN" altLang="zh-CN" sz="2400" dirty="0"/>
              <a:t>从程序上为犯罪嫌疑人、被告人进行辩护</a:t>
            </a:r>
            <a:r>
              <a:rPr lang="zh-CN" altLang="en-US" sz="2400" dirty="0"/>
              <a:t>，</a:t>
            </a:r>
            <a:r>
              <a:rPr lang="zh-CN" altLang="zh-CN" sz="2400" dirty="0"/>
              <a:t>维护犯罪嫌疑人、被告人的合法权益</a:t>
            </a:r>
            <a:r>
              <a:rPr lang="zh-CN" altLang="en-US" sz="2400" dirty="0"/>
              <a:t>；</a:t>
            </a:r>
            <a:endParaRPr lang="zh-CN" altLang="zh-CN" sz="2400" dirty="0"/>
          </a:p>
          <a:p>
            <a:pPr>
              <a:lnSpc>
                <a:spcPts val="3580"/>
              </a:lnSpc>
            </a:pPr>
            <a:r>
              <a:rPr lang="en-US" altLang="zh-CN" sz="2400" dirty="0"/>
              <a:t>3.</a:t>
            </a:r>
            <a:r>
              <a:rPr lang="zh-CN" altLang="zh-CN" sz="2400" dirty="0"/>
              <a:t>为犯罪嫌疑人、被告人提供其他法律帮助</a:t>
            </a:r>
            <a:r>
              <a:rPr lang="zh-CN" altLang="en-US" sz="2400" dirty="0"/>
              <a:t>。</a:t>
            </a:r>
            <a:r>
              <a:rPr lang="zh-CN" altLang="zh-CN" sz="2400" dirty="0"/>
              <a:t> </a:t>
            </a:r>
            <a:endParaRPr lang="en-US" altLang="zh-CN" sz="2400" dirty="0"/>
          </a:p>
          <a:p>
            <a:pPr>
              <a:lnSpc>
                <a:spcPts val="3580"/>
              </a:lnSpc>
            </a:pPr>
            <a:endParaRPr lang="en-US" altLang="zh-CN" sz="2400" dirty="0"/>
          </a:p>
          <a:p>
            <a:pPr>
              <a:lnSpc>
                <a:spcPts val="3580"/>
              </a:lnSpc>
            </a:pPr>
            <a:r>
              <a:rPr lang="en-US" altLang="zh-CN" sz="2400" dirty="0"/>
              <a:t>**</a:t>
            </a:r>
            <a:r>
              <a:rPr lang="zh-CN" altLang="en-US" sz="2400" dirty="0"/>
              <a:t> 犯罪嫌疑人、被告人合法权益的专门维护者。</a:t>
            </a:r>
            <a:endParaRPr lang="en-US" altLang="zh-CN" sz="2400" dirty="0"/>
          </a:p>
          <a:p>
            <a:pPr>
              <a:lnSpc>
                <a:spcPts val="3580"/>
              </a:lnSpc>
            </a:pPr>
            <a:r>
              <a:rPr lang="zh-CN" altLang="en-US" sz="2400" dirty="0"/>
              <a:t>律师作为辩护人：无罪、罪轻</a:t>
            </a:r>
          </a:p>
        </p:txBody>
      </p:sp>
    </p:spTree>
    <p:extLst>
      <p:ext uri="{BB962C8B-B14F-4D97-AF65-F5344CB8AC3E}">
        <p14:creationId xmlns:p14="http://schemas.microsoft.com/office/powerpoint/2010/main" val="159405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656739" y="1313859"/>
            <a:ext cx="8325555"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nSpc>
                <a:spcPts val="3580"/>
              </a:lnSpc>
            </a:pPr>
            <a:r>
              <a:rPr lang="zh-CN" altLang="en-US" sz="2400" dirty="0"/>
              <a:t>（四）辩护人的诉讼地位</a:t>
            </a:r>
            <a:endParaRPr lang="en-US" altLang="zh-CN" sz="2400" dirty="0"/>
          </a:p>
          <a:p>
            <a:pPr>
              <a:lnSpc>
                <a:spcPts val="3580"/>
              </a:lnSpc>
            </a:pPr>
            <a:endParaRPr lang="zh-CN" altLang="en-US" sz="2400" dirty="0"/>
          </a:p>
          <a:p>
            <a:pPr>
              <a:lnSpc>
                <a:spcPts val="3580"/>
              </a:lnSpc>
            </a:pPr>
            <a:r>
              <a:rPr lang="en-US" altLang="zh-CN" sz="2400" dirty="0"/>
              <a:t>1.</a:t>
            </a:r>
            <a:r>
              <a:rPr lang="zh-CN" altLang="en-US" sz="2400" dirty="0"/>
              <a:t>辩护人是完全</a:t>
            </a:r>
            <a:r>
              <a:rPr lang="zh-CN" altLang="en-US" sz="2400" dirty="0">
                <a:solidFill>
                  <a:srgbClr val="FF0000"/>
                </a:solidFill>
              </a:rPr>
              <a:t>独立</a:t>
            </a:r>
            <a:r>
              <a:rPr lang="zh-CN" altLang="en-US" sz="2400" dirty="0"/>
              <a:t>并对立于控诉方的一种诉讼参与人； </a:t>
            </a:r>
          </a:p>
          <a:p>
            <a:pPr>
              <a:lnSpc>
                <a:spcPts val="3580"/>
              </a:lnSpc>
            </a:pPr>
            <a:r>
              <a:rPr lang="en-US" altLang="zh-CN" sz="2400" dirty="0"/>
              <a:t>2.</a:t>
            </a:r>
            <a:r>
              <a:rPr lang="zh-CN" altLang="zh-CN" sz="2400" dirty="0"/>
              <a:t>辩护人也是独立于犯罪嫌疑人、被告人的一种诉讼参与人</a:t>
            </a:r>
            <a:r>
              <a:rPr lang="zh-CN" altLang="en-US" sz="2400" dirty="0"/>
              <a:t>；</a:t>
            </a:r>
            <a:r>
              <a:rPr lang="zh-CN" altLang="zh-CN" sz="2400" dirty="0"/>
              <a:t> </a:t>
            </a:r>
            <a:endParaRPr lang="zh-CN" altLang="en-US" sz="2400" dirty="0"/>
          </a:p>
          <a:p>
            <a:pPr>
              <a:lnSpc>
                <a:spcPts val="3580"/>
              </a:lnSpc>
            </a:pPr>
            <a:r>
              <a:rPr lang="en-US" altLang="zh-CN" sz="2400" dirty="0"/>
              <a:t>3.</a:t>
            </a:r>
            <a:r>
              <a:rPr lang="zh-CN" altLang="zh-CN" sz="2400" dirty="0"/>
              <a:t>辩护人也是独立于审判人员的一种诉讼参与人</a:t>
            </a:r>
            <a:r>
              <a:rPr lang="zh-CN" altLang="en-US" sz="2400" dirty="0"/>
              <a:t>。</a:t>
            </a:r>
            <a:endParaRPr lang="en-US" altLang="zh-CN" sz="2400" dirty="0"/>
          </a:p>
          <a:p>
            <a:pPr>
              <a:lnSpc>
                <a:spcPts val="3580"/>
              </a:lnSpc>
            </a:pPr>
            <a:endParaRPr lang="en-US" altLang="zh-CN" sz="2400" dirty="0"/>
          </a:p>
          <a:p>
            <a:pPr>
              <a:lnSpc>
                <a:spcPts val="3580"/>
              </a:lnSpc>
            </a:pPr>
            <a:r>
              <a:rPr lang="zh-CN" altLang="en-US" sz="2400" dirty="0"/>
              <a:t>**独立的诉讼参与人。不受公诉人意见左右，也不受被告人意志左右。与出庭支持公诉的检察官的地位是平等的。</a:t>
            </a:r>
          </a:p>
          <a:p>
            <a:pPr>
              <a:lnSpc>
                <a:spcPts val="3580"/>
              </a:lnSpc>
            </a:pPr>
            <a:endParaRPr lang="zh-CN" altLang="en-US" sz="2400" dirty="0"/>
          </a:p>
        </p:txBody>
      </p:sp>
    </p:spTree>
    <p:extLst>
      <p:ext uri="{BB962C8B-B14F-4D97-AF65-F5344CB8AC3E}">
        <p14:creationId xmlns:p14="http://schemas.microsoft.com/office/powerpoint/2010/main" val="9593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1" name="Rectangle 3">
            <a:extLst>
              <a:ext uri="{FF2B5EF4-FFF2-40B4-BE49-F238E27FC236}">
                <a16:creationId xmlns:a16="http://schemas.microsoft.com/office/drawing/2014/main" id="{20943F20-1ABB-4F98-AB9F-A4E058C6019B}"/>
              </a:ext>
            </a:extLst>
          </p:cNvPr>
          <p:cNvSpPr>
            <a:spLocks noGrp="1" noChangeArrowheads="1"/>
          </p:cNvSpPr>
          <p:nvPr>
            <p:ph type="body" idx="4294967295"/>
          </p:nvPr>
        </p:nvSpPr>
        <p:spPr>
          <a:xfrm>
            <a:off x="0" y="333375"/>
            <a:ext cx="8893175" cy="6911975"/>
          </a:xfrm>
        </p:spPr>
        <p:txBody>
          <a:bodyPr/>
          <a:lstStyle/>
          <a:p>
            <a:pPr eaLnBrk="1" hangingPunct="1">
              <a:defRPr/>
            </a:pP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难点提示：</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en-US" altLang="zh-CN" b="1" i="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dirty="0">
                <a:effectLst>
                  <a:outerShdw blurRad="38100" dist="38100" dir="2700000" algn="tl">
                    <a:srgbClr val="C0C0C0"/>
                  </a:outerShdw>
                </a:effectLst>
                <a:latin typeface="楷体" panose="02010609060101010101" pitchFamily="49" charset="-122"/>
                <a:ea typeface="楷体" panose="02010609060101010101" pitchFamily="49" charset="-122"/>
              </a:rPr>
              <a:t>需要注意：辩护人在履行辩护义务的过程中知悉的不利于被告人的情形，</a:t>
            </a:r>
            <a:r>
              <a:rPr lang="zh-CN" altLang="en-US"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一般情况下有责任保密，而没有举报义务，这是辩护律师</a:t>
            </a:r>
            <a:r>
              <a:rPr lang="en-US" altLang="zh-CN"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职务秘密原则</a:t>
            </a:r>
            <a:r>
              <a:rPr lang="en-US" altLang="zh-CN"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dirty="0">
                <a:effectLst>
                  <a:outerShdw blurRad="38100" dist="38100" dir="2700000" algn="tl">
                    <a:srgbClr val="C0C0C0"/>
                  </a:outerShdw>
                </a:effectLst>
                <a:latin typeface="楷体" panose="02010609060101010101" pitchFamily="49" charset="-122"/>
                <a:ea typeface="楷体" panose="02010609060101010101" pitchFamily="49" charset="-122"/>
              </a:rPr>
              <a:t>。但是，一旦涉及</a:t>
            </a:r>
            <a:r>
              <a:rPr lang="zh-CN" altLang="en-US"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严重危害国家安全、公共安全和严重危害他人人身安全犯罪</a:t>
            </a:r>
            <a:r>
              <a:rPr lang="zh-CN" altLang="en-US" dirty="0">
                <a:effectLst>
                  <a:outerShdw blurRad="38100" dist="38100" dir="2700000" algn="tl">
                    <a:srgbClr val="C0C0C0"/>
                  </a:outerShdw>
                </a:effectLst>
                <a:latin typeface="楷体" panose="02010609060101010101" pitchFamily="49" charset="-122"/>
                <a:ea typeface="楷体" panose="02010609060101010101" pitchFamily="49" charset="-122"/>
              </a:rPr>
              <a:t>的，在动员犯罪嫌疑人、被告人坦白无效的情况下，应当告知公安司法机关。</a:t>
            </a:r>
            <a:endPar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2351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9" name="Rectangle 3">
            <a:extLst>
              <a:ext uri="{FF2B5EF4-FFF2-40B4-BE49-F238E27FC236}">
                <a16:creationId xmlns:a16="http://schemas.microsoft.com/office/drawing/2014/main" id="{EBA8E93F-9619-47E8-8429-A9F85031FBF6}"/>
              </a:ext>
            </a:extLst>
          </p:cNvPr>
          <p:cNvSpPr>
            <a:spLocks noGrp="1" noChangeArrowheads="1"/>
          </p:cNvSpPr>
          <p:nvPr>
            <p:ph type="body" idx="4294967295"/>
          </p:nvPr>
        </p:nvSpPr>
        <p:spPr>
          <a:xfrm>
            <a:off x="457200" y="0"/>
            <a:ext cx="8229600" cy="6126163"/>
          </a:xfrm>
        </p:spPr>
        <p:txBody>
          <a:bodyPr/>
          <a:lstStyle/>
          <a:p>
            <a:pPr eaLnBrk="1" hangingPunct="1">
              <a:defRPr/>
            </a:pPr>
            <a:r>
              <a:rPr lang="zh-CN" altLang="en-US" b="1" dirty="0">
                <a:effectLst>
                  <a:outerShdw blurRad="38100" dist="38100" dir="2700000" algn="tl">
                    <a:srgbClr val="C0C0C0"/>
                  </a:outerShdw>
                </a:effectLst>
              </a:rPr>
              <a:t>（</a:t>
            </a:r>
            <a:r>
              <a:rPr lang="en-US" altLang="zh-CN" b="1" dirty="0">
                <a:effectLst>
                  <a:outerShdw blurRad="38100" dist="38100" dir="2700000" algn="tl">
                    <a:srgbClr val="C0C0C0"/>
                  </a:outerShdw>
                </a:effectLst>
              </a:rPr>
              <a:t>2007</a:t>
            </a:r>
            <a:r>
              <a:rPr lang="zh-CN" altLang="en-US" b="1" dirty="0">
                <a:effectLst>
                  <a:outerShdw blurRad="38100" dist="38100" dir="2700000" algn="tl">
                    <a:srgbClr val="C0C0C0"/>
                  </a:outerShdw>
                </a:effectLst>
              </a:rPr>
              <a:t>年</a:t>
            </a:r>
            <a:r>
              <a:rPr lang="en-US" altLang="zh-CN" b="1" dirty="0">
                <a:effectLst>
                  <a:outerShdw blurRad="38100" dist="38100" dir="2700000" algn="tl">
                    <a:srgbClr val="C0C0C0"/>
                  </a:outerShdw>
                </a:effectLst>
              </a:rPr>
              <a:t>66</a:t>
            </a:r>
            <a:r>
              <a:rPr lang="zh-CN" altLang="en-US" b="1" dirty="0">
                <a:effectLst>
                  <a:outerShdw blurRad="38100" dist="38100" dir="2700000" algn="tl">
                    <a:srgbClr val="C0C0C0"/>
                  </a:outerShdw>
                </a:effectLst>
              </a:rPr>
              <a:t>题）</a:t>
            </a:r>
            <a:r>
              <a:rPr lang="zh-CN" altLang="en-US" dirty="0">
                <a:effectLst>
                  <a:outerShdw blurRad="38100" dist="38100" dir="2700000" algn="tl">
                    <a:srgbClr val="C0C0C0"/>
                  </a:outerShdw>
                </a:effectLst>
              </a:rPr>
              <a:t>关于律师担任刑事案件被告人的辩护人，下列哪些选项是正确的：</a:t>
            </a:r>
            <a:r>
              <a:rPr lang="en-US" altLang="zh-CN" dirty="0">
                <a:effectLst>
                  <a:outerShdw blurRad="38100" dist="38100" dir="2700000" algn="tl">
                    <a:srgbClr val="C0C0C0"/>
                  </a:outerShdw>
                </a:effectLst>
              </a:rPr>
              <a:t> </a:t>
            </a:r>
          </a:p>
          <a:p>
            <a:pPr eaLnBrk="1" hangingPunct="1">
              <a:defRPr/>
            </a:pPr>
            <a:r>
              <a:rPr lang="en-US" altLang="zh-CN" dirty="0">
                <a:effectLst>
                  <a:outerShdw blurRad="38100" dist="38100" dir="2700000" algn="tl">
                    <a:srgbClr val="C0C0C0"/>
                  </a:outerShdw>
                </a:effectLst>
              </a:rPr>
              <a:t>A</a:t>
            </a:r>
            <a:r>
              <a:rPr lang="zh-CN" altLang="en-US" dirty="0">
                <a:effectLst>
                  <a:outerShdw blurRad="38100" dist="38100" dir="2700000" algn="tl">
                    <a:srgbClr val="C0C0C0"/>
                  </a:outerShdw>
                </a:effectLst>
              </a:rPr>
              <a:t>、辩护人不是被告人的代言人</a:t>
            </a:r>
            <a:r>
              <a:rPr lang="en-US" altLang="zh-CN" dirty="0">
                <a:effectLst>
                  <a:outerShdw blurRad="38100" dist="38100" dir="2700000" algn="tl">
                    <a:srgbClr val="C0C0C0"/>
                  </a:outerShdw>
                </a:effectLst>
              </a:rPr>
              <a:t>.            </a:t>
            </a:r>
          </a:p>
          <a:p>
            <a:pPr eaLnBrk="1" hangingPunct="1">
              <a:defRPr/>
            </a:pPr>
            <a:r>
              <a:rPr lang="en-US" altLang="zh-CN" dirty="0">
                <a:effectLst>
                  <a:outerShdw blurRad="38100" dist="38100" dir="2700000" algn="tl">
                    <a:srgbClr val="C0C0C0"/>
                  </a:outerShdw>
                </a:effectLst>
              </a:rPr>
              <a:t>B</a:t>
            </a:r>
            <a:r>
              <a:rPr lang="zh-CN" altLang="en-US" dirty="0">
                <a:effectLst>
                  <a:outerShdw blurRad="38100" dist="38100" dir="2700000" algn="tl">
                    <a:srgbClr val="C0C0C0"/>
                  </a:outerShdw>
                </a:effectLst>
              </a:rPr>
              <a:t>、辩护人应当维护被告人的合法权益</a:t>
            </a:r>
            <a:r>
              <a:rPr lang="en-US" altLang="zh-CN" dirty="0">
                <a:effectLst>
                  <a:outerShdw blurRad="38100" dist="38100" dir="2700000" algn="tl">
                    <a:srgbClr val="C0C0C0"/>
                  </a:outerShdw>
                </a:effectLst>
              </a:rPr>
              <a:t>. </a:t>
            </a:r>
          </a:p>
          <a:p>
            <a:pPr eaLnBrk="1" hangingPunct="1">
              <a:defRPr/>
            </a:pPr>
            <a:r>
              <a:rPr lang="en-US" altLang="zh-CN" dirty="0">
                <a:effectLst>
                  <a:outerShdw blurRad="38100" dist="38100" dir="2700000" algn="tl">
                    <a:srgbClr val="C0C0C0"/>
                  </a:outerShdw>
                </a:effectLst>
              </a:rPr>
              <a:t>C</a:t>
            </a:r>
            <a:r>
              <a:rPr lang="zh-CN" altLang="en-US" dirty="0">
                <a:effectLst>
                  <a:outerShdw blurRad="38100" dist="38100" dir="2700000" algn="tl">
                    <a:srgbClr val="C0C0C0"/>
                  </a:outerShdw>
                </a:effectLst>
              </a:rPr>
              <a:t>、辩护人须按照被告人的要求作无罪辩护</a:t>
            </a:r>
            <a:r>
              <a:rPr lang="en-US" altLang="zh-CN" dirty="0">
                <a:effectLst>
                  <a:outerShdw blurRad="38100" dist="38100" dir="2700000" algn="tl">
                    <a:srgbClr val="C0C0C0"/>
                  </a:outerShdw>
                </a:effectLst>
              </a:rPr>
              <a:t>  D</a:t>
            </a:r>
            <a:r>
              <a:rPr lang="zh-CN" altLang="en-US" dirty="0">
                <a:effectLst>
                  <a:outerShdw blurRad="38100" dist="38100" dir="2700000" algn="tl">
                    <a:srgbClr val="C0C0C0"/>
                  </a:outerShdw>
                </a:effectLst>
              </a:rPr>
              <a:t>、辩护人有权独立发表辩护意见</a:t>
            </a:r>
            <a:r>
              <a:rPr lang="en-US" altLang="zh-CN" dirty="0">
                <a:effectLst>
                  <a:outerShdw blurRad="38100" dist="38100" dir="2700000" algn="tl">
                    <a:srgbClr val="C0C0C0"/>
                  </a:outerShdw>
                </a:effectLst>
              </a:rPr>
              <a:t>.</a:t>
            </a:r>
          </a:p>
        </p:txBody>
      </p:sp>
    </p:spTree>
    <p:extLst>
      <p:ext uri="{BB962C8B-B14F-4D97-AF65-F5344CB8AC3E}">
        <p14:creationId xmlns:p14="http://schemas.microsoft.com/office/powerpoint/2010/main" val="161143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a:extLst>
              <a:ext uri="{FF2B5EF4-FFF2-40B4-BE49-F238E27FC236}">
                <a16:creationId xmlns:a16="http://schemas.microsoft.com/office/drawing/2014/main" id="{22A20828-BFC8-44C5-972C-732B61B99E58}"/>
              </a:ext>
            </a:extLst>
          </p:cNvPr>
          <p:cNvSpPr>
            <a:spLocks noGrp="1" noChangeArrowheads="1"/>
          </p:cNvSpPr>
          <p:nvPr>
            <p:ph type="body" idx="4294967295"/>
          </p:nvPr>
        </p:nvSpPr>
        <p:spPr>
          <a:xfrm>
            <a:off x="395288" y="908050"/>
            <a:ext cx="8229600" cy="5689600"/>
          </a:xfrm>
        </p:spPr>
        <p:txBody>
          <a:bodyPr/>
          <a:lstStyle/>
          <a:p>
            <a:pPr eaLnBrk="1" hangingPunct="1">
              <a:defRPr/>
            </a:pPr>
            <a:r>
              <a:rPr lang="zh-CN" altLang="en-US" sz="2800" b="1" dirty="0">
                <a:effectLst>
                  <a:outerShdw blurRad="38100" dist="38100" dir="2700000" algn="tl">
                    <a:srgbClr val="C0C0C0"/>
                  </a:outerShdw>
                </a:effectLst>
              </a:rPr>
              <a:t>（</a:t>
            </a:r>
            <a:r>
              <a:rPr lang="en-US" altLang="zh-CN" sz="2800" b="1" dirty="0">
                <a:effectLst>
                  <a:outerShdw blurRad="38100" dist="38100" dir="2700000" algn="tl">
                    <a:srgbClr val="C0C0C0"/>
                  </a:outerShdw>
                </a:effectLst>
              </a:rPr>
              <a:t>2006</a:t>
            </a:r>
            <a:r>
              <a:rPr lang="zh-CN" altLang="en-US" sz="2800" b="1" dirty="0">
                <a:effectLst>
                  <a:outerShdw blurRad="38100" dist="38100" dir="2700000" algn="tl">
                    <a:srgbClr val="C0C0C0"/>
                  </a:outerShdw>
                </a:effectLst>
              </a:rPr>
              <a:t>－</a:t>
            </a:r>
            <a:r>
              <a:rPr lang="en-US" altLang="zh-CN" sz="2800" b="1" dirty="0">
                <a:effectLst>
                  <a:outerShdw blurRad="38100" dist="38100" dir="2700000" algn="tl">
                    <a:srgbClr val="C0C0C0"/>
                  </a:outerShdw>
                </a:effectLst>
              </a:rPr>
              <a:t>2</a:t>
            </a:r>
            <a:r>
              <a:rPr lang="zh-CN" altLang="en-US" sz="2800" b="1" dirty="0">
                <a:effectLst>
                  <a:outerShdw blurRad="38100" dist="38100" dir="2700000" algn="tl">
                    <a:srgbClr val="C0C0C0"/>
                  </a:outerShdw>
                </a:effectLst>
              </a:rPr>
              <a:t>－</a:t>
            </a:r>
            <a:r>
              <a:rPr lang="en-US" altLang="zh-CN" sz="2800" b="1" dirty="0">
                <a:effectLst>
                  <a:outerShdw blurRad="38100" dist="38100" dir="2700000" algn="tl">
                    <a:srgbClr val="C0C0C0"/>
                  </a:outerShdw>
                </a:effectLst>
              </a:rPr>
              <a:t>27</a:t>
            </a:r>
            <a:r>
              <a:rPr lang="zh-CN" altLang="en-US" sz="2800" b="1" dirty="0">
                <a:effectLst>
                  <a:outerShdw blurRad="38100" dist="38100" dir="2700000" algn="tl">
                    <a:srgbClr val="C0C0C0"/>
                  </a:outerShdw>
                </a:effectLst>
              </a:rPr>
              <a:t>）．辩护律师乙在办理甲涉嫌抢夺一案中，了解到甲实施抢夺时携带凶器，但办案机关并未掌握这一事实。对于该事实，乙应当如何处理</a:t>
            </a:r>
            <a:r>
              <a:rPr lang="en-US" altLang="zh-CN" sz="2800" b="1" dirty="0">
                <a:effectLst>
                  <a:outerShdw blurRad="38100" dist="38100" dir="2700000" algn="tl">
                    <a:srgbClr val="C0C0C0"/>
                  </a:outerShdw>
                </a:effectLst>
              </a:rPr>
              <a:t>?</a:t>
            </a:r>
          </a:p>
          <a:p>
            <a:pPr eaLnBrk="1" hangingPunct="1">
              <a:defRPr/>
            </a:pPr>
            <a:r>
              <a:rPr lang="zh-CN"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A</a:t>
            </a:r>
            <a:r>
              <a:rPr lang="zh-CN" altLang="en-US" sz="2800" b="1" dirty="0">
                <a:effectLst>
                  <a:outerShdw blurRad="38100" dist="38100" dir="2700000" algn="tl">
                    <a:srgbClr val="C0C0C0"/>
                  </a:outerShdw>
                </a:effectLst>
              </a:rPr>
              <a:t>．应当告知公安机关</a:t>
            </a:r>
            <a:r>
              <a:rPr lang="en-US" altLang="zh-CN" sz="2800" b="1" dirty="0">
                <a:effectLst>
                  <a:outerShdw blurRad="38100" dist="38100" dir="2700000" algn="tl">
                    <a:srgbClr val="C0C0C0"/>
                  </a:outerShdw>
                </a:effectLst>
              </a:rPr>
              <a:t> </a:t>
            </a:r>
          </a:p>
          <a:p>
            <a:pPr eaLnBrk="1" hangingPunct="1">
              <a:defRPr/>
            </a:pPr>
            <a:r>
              <a:rPr lang="zh-CN"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B</a:t>
            </a:r>
            <a:r>
              <a:rPr lang="zh-CN" altLang="en-US" sz="2800" b="1" dirty="0">
                <a:effectLst>
                  <a:outerShdw blurRad="38100" dist="38100" dir="2700000" algn="tl">
                    <a:srgbClr val="C0C0C0"/>
                  </a:outerShdw>
                </a:effectLst>
              </a:rPr>
              <a:t>．应当告知检察机关</a:t>
            </a:r>
            <a:r>
              <a:rPr lang="en-US" altLang="zh-CN" sz="2800" b="1" dirty="0">
                <a:effectLst>
                  <a:outerShdw blurRad="38100" dist="38100" dir="2700000" algn="tl">
                    <a:srgbClr val="C0C0C0"/>
                  </a:outerShdw>
                </a:effectLst>
              </a:rPr>
              <a:t> </a:t>
            </a:r>
          </a:p>
          <a:p>
            <a:pPr eaLnBrk="1" hangingPunct="1">
              <a:defRPr/>
            </a:pPr>
            <a:r>
              <a:rPr lang="zh-CN"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C</a:t>
            </a:r>
            <a:r>
              <a:rPr lang="zh-CN" altLang="en-US" sz="2800" b="1" dirty="0">
                <a:effectLst>
                  <a:outerShdw blurRad="38100" dist="38100" dir="2700000" algn="tl">
                    <a:srgbClr val="C0C0C0"/>
                  </a:outerShdw>
                </a:effectLst>
              </a:rPr>
              <a:t>．应当告知人民法院</a:t>
            </a:r>
            <a:r>
              <a:rPr lang="en-US" altLang="zh-CN" sz="2800" b="1" dirty="0">
                <a:effectLst>
                  <a:outerShdw blurRad="38100" dist="38100" dir="2700000" algn="tl">
                    <a:srgbClr val="C0C0C0"/>
                  </a:outerShdw>
                </a:effectLst>
              </a:rPr>
              <a:t> </a:t>
            </a:r>
          </a:p>
          <a:p>
            <a:pPr eaLnBrk="1" hangingPunct="1">
              <a:defRPr/>
            </a:pPr>
            <a:r>
              <a:rPr lang="zh-CN"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D</a:t>
            </a:r>
            <a:r>
              <a:rPr lang="zh-CN" altLang="en-US" sz="2800" b="1" dirty="0">
                <a:effectLst>
                  <a:outerShdw blurRad="38100" dist="38100" dir="2700000" algn="tl">
                    <a:srgbClr val="C0C0C0"/>
                  </a:outerShdw>
                </a:effectLst>
              </a:rPr>
              <a:t>．应当为被告人保守秘密</a:t>
            </a:r>
            <a:r>
              <a:rPr lang="en-US" altLang="zh-CN" sz="2800" b="1" dirty="0">
                <a:effectLst>
                  <a:outerShdw blurRad="38100" dist="38100" dir="2700000" algn="tl">
                    <a:srgbClr val="C0C0C0"/>
                  </a:outerShdw>
                </a:effectLst>
              </a:rPr>
              <a:t>.</a:t>
            </a:r>
          </a:p>
        </p:txBody>
      </p:sp>
    </p:spTree>
    <p:extLst>
      <p:ext uri="{BB962C8B-B14F-4D97-AF65-F5344CB8AC3E}">
        <p14:creationId xmlns:p14="http://schemas.microsoft.com/office/powerpoint/2010/main" val="165942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1151772" y="863829"/>
            <a:ext cx="718978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nSpc>
                <a:spcPts val="3580"/>
              </a:lnSpc>
            </a:pPr>
            <a:r>
              <a:rPr lang="zh-CN" altLang="en-US" sz="2400" dirty="0"/>
              <a:t>（五）辩护人的诉讼权利和诉讼义务</a:t>
            </a:r>
          </a:p>
          <a:p>
            <a:pPr>
              <a:lnSpc>
                <a:spcPts val="3580"/>
              </a:lnSpc>
            </a:pPr>
            <a:r>
              <a:rPr lang="en-US" altLang="zh-CN" sz="2400" dirty="0"/>
              <a:t>1.</a:t>
            </a:r>
            <a:r>
              <a:rPr lang="zh-CN" altLang="en-US" sz="2400" dirty="0"/>
              <a:t>辩护人的诉讼权利</a:t>
            </a:r>
          </a:p>
          <a:p>
            <a:pPr>
              <a:lnSpc>
                <a:spcPts val="3580"/>
              </a:lnSpc>
            </a:pPr>
            <a:r>
              <a:rPr lang="zh-CN" altLang="en-US" sz="2400" dirty="0"/>
              <a:t>（</a:t>
            </a:r>
            <a:r>
              <a:rPr lang="en-US" altLang="zh-CN" sz="2400" dirty="0"/>
              <a:t>1</a:t>
            </a:r>
            <a:r>
              <a:rPr lang="zh-CN" altLang="en-US" sz="2400" dirty="0"/>
              <a:t>）</a:t>
            </a:r>
            <a:r>
              <a:rPr lang="zh-CN" altLang="zh-CN" sz="2400" dirty="0"/>
              <a:t>职务保障权 </a:t>
            </a:r>
            <a:endParaRPr lang="zh-CN" altLang="en-US" sz="2400" dirty="0"/>
          </a:p>
          <a:p>
            <a:pPr>
              <a:lnSpc>
                <a:spcPts val="3580"/>
              </a:lnSpc>
            </a:pPr>
            <a:r>
              <a:rPr lang="zh-CN" altLang="en-US" sz="2400" dirty="0"/>
              <a:t>（</a:t>
            </a:r>
            <a:r>
              <a:rPr lang="en-US" altLang="zh-CN" sz="2400" dirty="0"/>
              <a:t>2</a:t>
            </a:r>
            <a:r>
              <a:rPr lang="zh-CN" altLang="en-US" sz="2400" dirty="0"/>
              <a:t>）</a:t>
            </a:r>
            <a:r>
              <a:rPr lang="zh-CN" altLang="zh-CN" sz="2400" dirty="0"/>
              <a:t>阅卷权 </a:t>
            </a:r>
            <a:endParaRPr lang="zh-CN" altLang="en-US" sz="2400" dirty="0"/>
          </a:p>
          <a:p>
            <a:pPr>
              <a:lnSpc>
                <a:spcPts val="3580"/>
              </a:lnSpc>
            </a:pPr>
            <a:r>
              <a:rPr lang="zh-CN" altLang="en-US" sz="2400" dirty="0"/>
              <a:t>（</a:t>
            </a:r>
            <a:r>
              <a:rPr lang="en-US" altLang="zh-CN" sz="2400" dirty="0"/>
              <a:t>3</a:t>
            </a:r>
            <a:r>
              <a:rPr lang="zh-CN" altLang="en-US" sz="2400" dirty="0"/>
              <a:t>）</a:t>
            </a:r>
            <a:r>
              <a:rPr lang="zh-CN" altLang="zh-CN" sz="2400" dirty="0">
                <a:solidFill>
                  <a:srgbClr val="FF0000"/>
                </a:solidFill>
              </a:rPr>
              <a:t>会见</a:t>
            </a:r>
            <a:r>
              <a:rPr lang="zh-CN" altLang="zh-CN" sz="2400" dirty="0"/>
              <a:t>、通信权 </a:t>
            </a:r>
            <a:endParaRPr lang="zh-CN" altLang="en-US" sz="2400" dirty="0"/>
          </a:p>
          <a:p>
            <a:pPr>
              <a:lnSpc>
                <a:spcPts val="3580"/>
              </a:lnSpc>
            </a:pPr>
            <a:r>
              <a:rPr lang="zh-CN" altLang="en-US" sz="2400" dirty="0"/>
              <a:t>（</a:t>
            </a:r>
            <a:r>
              <a:rPr lang="en-US" altLang="zh-CN" sz="2400" dirty="0"/>
              <a:t>4</a:t>
            </a:r>
            <a:r>
              <a:rPr lang="zh-CN" altLang="en-US" sz="2400" dirty="0"/>
              <a:t>）</a:t>
            </a:r>
            <a:r>
              <a:rPr lang="zh-CN" altLang="zh-CN" sz="2400" dirty="0">
                <a:solidFill>
                  <a:srgbClr val="FF0000"/>
                </a:solidFill>
              </a:rPr>
              <a:t>调查取证权 </a:t>
            </a:r>
            <a:endParaRPr lang="zh-CN" altLang="en-US" sz="2400" dirty="0">
              <a:solidFill>
                <a:srgbClr val="FF0000"/>
              </a:solidFill>
            </a:endParaRPr>
          </a:p>
          <a:p>
            <a:pPr>
              <a:lnSpc>
                <a:spcPts val="3580"/>
              </a:lnSpc>
            </a:pPr>
            <a:r>
              <a:rPr lang="zh-CN" altLang="en-US" sz="2400" dirty="0"/>
              <a:t>（</a:t>
            </a:r>
            <a:r>
              <a:rPr lang="en-US" altLang="zh-CN" sz="2400" dirty="0"/>
              <a:t>5</a:t>
            </a:r>
            <a:r>
              <a:rPr lang="zh-CN" altLang="en-US" sz="2400" dirty="0"/>
              <a:t>）</a:t>
            </a:r>
            <a:r>
              <a:rPr lang="zh-CN" altLang="zh-CN" sz="2400" dirty="0"/>
              <a:t>提出辩护意见权 </a:t>
            </a:r>
            <a:endParaRPr lang="zh-CN" altLang="en-US" sz="2400" dirty="0"/>
          </a:p>
          <a:p>
            <a:pPr>
              <a:lnSpc>
                <a:spcPts val="3580"/>
              </a:lnSpc>
            </a:pPr>
            <a:r>
              <a:rPr lang="zh-CN" altLang="en-US" sz="2400" dirty="0"/>
              <a:t>（</a:t>
            </a:r>
            <a:r>
              <a:rPr lang="en-US" altLang="zh-CN" sz="2400" dirty="0"/>
              <a:t>6</a:t>
            </a:r>
            <a:r>
              <a:rPr lang="zh-CN" altLang="en-US" sz="2400" dirty="0"/>
              <a:t>）获得出庭通知权</a:t>
            </a:r>
          </a:p>
          <a:p>
            <a:pPr>
              <a:lnSpc>
                <a:spcPts val="3580"/>
              </a:lnSpc>
            </a:pPr>
            <a:r>
              <a:rPr lang="zh-CN" altLang="en-US" sz="2400" dirty="0"/>
              <a:t>（</a:t>
            </a:r>
            <a:r>
              <a:rPr lang="en-US" altLang="zh-CN" sz="2400" dirty="0"/>
              <a:t>7</a:t>
            </a:r>
            <a:r>
              <a:rPr lang="zh-CN" altLang="en-US" sz="2400" dirty="0"/>
              <a:t>）</a:t>
            </a:r>
            <a:r>
              <a:rPr lang="zh-CN" altLang="zh-CN" sz="2400" dirty="0"/>
              <a:t>出庭辩护权 </a:t>
            </a:r>
            <a:endParaRPr lang="zh-CN" altLang="en-US" sz="2400" dirty="0"/>
          </a:p>
          <a:p>
            <a:pPr>
              <a:lnSpc>
                <a:spcPts val="3580"/>
              </a:lnSpc>
            </a:pPr>
            <a:r>
              <a:rPr lang="zh-CN" altLang="en-US" sz="2400" dirty="0"/>
              <a:t>（</a:t>
            </a:r>
            <a:r>
              <a:rPr lang="en-US" altLang="zh-CN" sz="2400" dirty="0"/>
              <a:t>8</a:t>
            </a:r>
            <a:r>
              <a:rPr lang="zh-CN" altLang="en-US" sz="2400" dirty="0"/>
              <a:t>）</a:t>
            </a:r>
            <a:r>
              <a:rPr lang="zh-CN" altLang="zh-CN" sz="2400" dirty="0">
                <a:solidFill>
                  <a:srgbClr val="FF0000"/>
                </a:solidFill>
              </a:rPr>
              <a:t>拒绝辩护权 </a:t>
            </a:r>
            <a:endParaRPr lang="zh-CN" altLang="en-US" sz="2400" dirty="0">
              <a:solidFill>
                <a:srgbClr val="FF0000"/>
              </a:solidFill>
            </a:endParaRPr>
          </a:p>
          <a:p>
            <a:pPr>
              <a:lnSpc>
                <a:spcPts val="3580"/>
              </a:lnSpc>
            </a:pPr>
            <a:endParaRPr lang="zh-CN" altLang="en-US" sz="2400" dirty="0"/>
          </a:p>
          <a:p>
            <a:pPr>
              <a:lnSpc>
                <a:spcPts val="3580"/>
              </a:lnSpc>
            </a:pPr>
            <a:endParaRPr lang="zh-CN" altLang="en-US" sz="2400" dirty="0"/>
          </a:p>
        </p:txBody>
      </p:sp>
    </p:spTree>
    <p:extLst>
      <p:ext uri="{BB962C8B-B14F-4D97-AF65-F5344CB8AC3E}">
        <p14:creationId xmlns:p14="http://schemas.microsoft.com/office/powerpoint/2010/main" val="383646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EE9F3098-148F-44EF-BBE6-18D25BEAB1BE}"/>
              </a:ext>
            </a:extLst>
          </p:cNvPr>
          <p:cNvSpPr>
            <a:spLocks noGrp="1" noChangeArrowheads="1"/>
          </p:cNvSpPr>
          <p:nvPr>
            <p:ph type="body" idx="4294967295"/>
          </p:nvPr>
        </p:nvSpPr>
        <p:spPr>
          <a:xfrm>
            <a:off x="179388" y="333375"/>
            <a:ext cx="8964612" cy="6478588"/>
          </a:xfrm>
        </p:spPr>
        <p:txBody>
          <a:bodyPr/>
          <a:lstStyle/>
          <a:p>
            <a:pPr eaLnBrk="1" hangingPunct="1">
              <a:defRPr/>
            </a:pPr>
            <a:r>
              <a:rPr lang="en-US" altLang="zh-CN" b="1" dirty="0">
                <a:solidFill>
                  <a:schemeClr val="folHlink"/>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b="1" dirty="0">
                <a:solidFill>
                  <a:schemeClr val="folHlink"/>
                </a:solidFill>
                <a:effectLst>
                  <a:outerShdw blurRad="38100" dist="38100" dir="2700000" algn="tl">
                    <a:srgbClr val="C0C0C0"/>
                  </a:outerShdw>
                </a:effectLst>
                <a:latin typeface="楷体" panose="02010609060101010101" pitchFamily="49" charset="-122"/>
                <a:ea typeface="楷体" panose="02010609060101010101" pitchFamily="49" charset="-122"/>
              </a:rPr>
              <a:t>侦查阶段律师所享有的诉讼权利</a:t>
            </a:r>
            <a:r>
              <a:rPr lang="en-US" altLang="zh-CN" b="1" dirty="0">
                <a:solidFill>
                  <a:schemeClr val="folHlink"/>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b="1" dirty="0">
                <a:solidFill>
                  <a:schemeClr val="folHlink"/>
                </a:solidFill>
                <a:effectLst>
                  <a:outerShdw blurRad="38100" dist="38100" dir="2700000" algn="tl">
                    <a:srgbClr val="C0C0C0"/>
                  </a:outerShdw>
                </a:effectLst>
                <a:latin typeface="楷体" panose="02010609060101010101" pitchFamily="49" charset="-122"/>
                <a:ea typeface="楷体" panose="02010609060101010101" pitchFamily="49" charset="-122"/>
              </a:rPr>
              <a:t>非常重要</a:t>
            </a:r>
            <a:r>
              <a:rPr lang="en-US" altLang="zh-CN" b="1" dirty="0">
                <a:solidFill>
                  <a:schemeClr val="folHlink"/>
                </a:solidFill>
                <a:effectLst>
                  <a:outerShdw blurRad="38100" dist="38100" dir="2700000" algn="tl">
                    <a:srgbClr val="C0C0C0"/>
                  </a:outerShdw>
                </a:effectLst>
                <a:latin typeface="楷体" panose="02010609060101010101" pitchFamily="49" charset="-122"/>
                <a:ea typeface="楷体" panose="02010609060101010101" pitchFamily="49" charset="-122"/>
              </a:rPr>
              <a:t>】</a:t>
            </a:r>
          </a:p>
          <a:p>
            <a:pPr eaLnBrk="1" hangingPunct="1">
              <a:buFontTx/>
              <a:buNone/>
              <a:defRPr/>
            </a:pPr>
            <a:endParaRPr lang="en-US" altLang="zh-CN" b="1" dirty="0">
              <a:solidFill>
                <a:schemeClr val="folHlink"/>
              </a:solidFill>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en-US" altLang="zh-CN" b="1" dirty="0">
                <a:effectLst>
                  <a:outerShdw blurRad="38100" dist="38100" dir="2700000" algn="tl">
                    <a:srgbClr val="C0C0C0"/>
                  </a:outerShdw>
                </a:effectLst>
                <a:ea typeface="华文楷体" panose="02010600040101010101" pitchFamily="2" charset="-122"/>
              </a:rPr>
              <a:t>《</a:t>
            </a:r>
            <a:r>
              <a:rPr lang="zh-CN" altLang="en-US" b="1" dirty="0">
                <a:effectLst>
                  <a:outerShdw blurRad="38100" dist="38100" dir="2700000" algn="tl">
                    <a:srgbClr val="C0C0C0"/>
                  </a:outerShdw>
                </a:effectLst>
                <a:ea typeface="华文楷体" panose="02010600040101010101" pitchFamily="2" charset="-122"/>
              </a:rPr>
              <a:t>刑诉法</a:t>
            </a:r>
            <a:r>
              <a:rPr lang="en-US" altLang="zh-CN" b="1" dirty="0">
                <a:effectLst>
                  <a:outerShdw blurRad="38100" dist="38100" dir="2700000" algn="tl">
                    <a:srgbClr val="C0C0C0"/>
                  </a:outerShdw>
                </a:effectLst>
                <a:ea typeface="华文楷体" panose="02010600040101010101" pitchFamily="2" charset="-122"/>
              </a:rPr>
              <a:t>》</a:t>
            </a:r>
            <a:r>
              <a:rPr lang="zh-CN" altLang="en-US" b="1" dirty="0">
                <a:effectLst>
                  <a:outerShdw blurRad="38100" dist="38100" dir="2700000" algn="tl">
                    <a:srgbClr val="C0C0C0"/>
                  </a:outerShdw>
                </a:effectLst>
                <a:ea typeface="华文楷体" panose="02010600040101010101" pitchFamily="2" charset="-122"/>
              </a:rPr>
              <a:t>：凭</a:t>
            </a:r>
            <a:r>
              <a:rPr lang="en-US" altLang="zh-CN" b="1" dirty="0">
                <a:effectLst>
                  <a:outerShdw blurRad="38100" dist="38100" dir="2700000" algn="tl">
                    <a:srgbClr val="C0C0C0"/>
                  </a:outerShdw>
                </a:effectLst>
                <a:ea typeface="华文楷体" panose="02010600040101010101" pitchFamily="2" charset="-122"/>
              </a:rPr>
              <a:t>“</a:t>
            </a:r>
            <a:r>
              <a:rPr lang="zh-CN" altLang="en-US" b="1" dirty="0">
                <a:effectLst>
                  <a:outerShdw blurRad="38100" dist="38100" dir="2700000" algn="tl">
                    <a:srgbClr val="C0C0C0"/>
                  </a:outerShdw>
                </a:effectLst>
                <a:ea typeface="华文楷体" panose="02010600040101010101" pitchFamily="2" charset="-122"/>
              </a:rPr>
              <a:t>三证</a:t>
            </a:r>
            <a:r>
              <a:rPr lang="en-US" altLang="zh-CN" b="1" dirty="0">
                <a:effectLst>
                  <a:outerShdw blurRad="38100" dist="38100" dir="2700000" algn="tl">
                    <a:srgbClr val="C0C0C0"/>
                  </a:outerShdw>
                </a:effectLst>
                <a:ea typeface="华文楷体" panose="02010600040101010101" pitchFamily="2" charset="-122"/>
              </a:rPr>
              <a:t>” 48</a:t>
            </a:r>
            <a:r>
              <a:rPr lang="zh-CN" altLang="en-US" b="1" dirty="0">
                <a:effectLst>
                  <a:outerShdw blurRad="38100" dist="38100" dir="2700000" algn="tl">
                    <a:srgbClr val="C0C0C0"/>
                  </a:outerShdw>
                </a:effectLst>
                <a:ea typeface="华文楷体" panose="02010600040101010101" pitchFamily="2" charset="-122"/>
              </a:rPr>
              <a:t>小时内会见</a:t>
            </a:r>
            <a:endParaRPr lang="en-US" altLang="zh-CN" b="1" dirty="0">
              <a:effectLst>
                <a:outerShdw blurRad="38100" dist="38100" dir="2700000" algn="tl">
                  <a:srgbClr val="C0C0C0"/>
                </a:outerShdw>
              </a:effectLst>
              <a:ea typeface="华文楷体" panose="02010600040101010101" pitchFamily="2" charset="-122"/>
            </a:endParaRPr>
          </a:p>
          <a:p>
            <a:pPr marL="0" indent="0" eaLnBrk="1" hangingPunct="1">
              <a:buNone/>
              <a:defRPr/>
            </a:pPr>
            <a:r>
              <a:rPr lang="zh-CN" altLang="en-US" b="1" dirty="0">
                <a:effectLst>
                  <a:outerShdw blurRad="38100" dist="38100" dir="2700000" algn="tl">
                    <a:srgbClr val="C0C0C0"/>
                  </a:outerShdw>
                </a:effectLst>
                <a:ea typeface="华文楷体" panose="02010600040101010101" pitchFamily="2" charset="-122"/>
              </a:rPr>
              <a:t>     三证：律师所函，授权委托收、律师证</a:t>
            </a:r>
            <a:endParaRPr lang="en-US" altLang="zh-CN" b="1" dirty="0">
              <a:effectLst>
                <a:outerShdw blurRad="38100" dist="38100" dir="2700000" algn="tl">
                  <a:srgbClr val="C0C0C0"/>
                </a:outerShdw>
              </a:effectLst>
              <a:ea typeface="华文楷体" panose="02010600040101010101" pitchFamily="2" charset="-122"/>
            </a:endParaRPr>
          </a:p>
          <a:p>
            <a:pPr eaLnBrk="1" hangingPunct="1">
              <a:buFontTx/>
              <a:buNone/>
              <a:defRPr/>
            </a:pPr>
            <a:endParaRPr lang="en-US" altLang="zh-CN" b="1" dirty="0">
              <a:effectLst>
                <a:outerShdw blurRad="38100" dist="38100" dir="2700000" algn="tl">
                  <a:srgbClr val="C0C0C0"/>
                </a:outerShdw>
              </a:effectLst>
              <a:ea typeface="华文楷体" panose="02010600040101010101" pitchFamily="2" charset="-122"/>
            </a:endParaRPr>
          </a:p>
          <a:p>
            <a:pPr eaLnBrk="1" hangingPunct="1">
              <a:defRPr/>
            </a:pPr>
            <a:r>
              <a:rPr lang="zh-CN" altLang="en-US" b="1" dirty="0">
                <a:effectLst>
                  <a:outerShdw blurRad="38100" dist="38100" dir="2700000" algn="tl">
                    <a:srgbClr val="C0C0C0"/>
                  </a:outerShdw>
                </a:effectLst>
                <a:ea typeface="华文楷体" panose="02010600040101010101" pitchFamily="2" charset="-122"/>
              </a:rPr>
              <a:t>侦查阶段的辩护律师可以会见犯罪嫌疑人（但会见</a:t>
            </a:r>
            <a:r>
              <a:rPr lang="zh-CN" altLang="en-US" b="1" dirty="0">
                <a:solidFill>
                  <a:srgbClr val="FF0000"/>
                </a:solidFill>
                <a:effectLst>
                  <a:outerShdw blurRad="38100" dist="38100" dir="2700000" algn="tl">
                    <a:srgbClr val="C0C0C0"/>
                  </a:outerShdw>
                </a:effectLst>
                <a:ea typeface="华文楷体" panose="02010600040101010101" pitchFamily="2" charset="-122"/>
              </a:rPr>
              <a:t>国安犯罪、恐怖活动、特别重大贿赂犯罪侦查阶段会见的，应当经侦查机关许可</a:t>
            </a:r>
            <a:r>
              <a:rPr lang="zh-CN" altLang="en-US" b="1" dirty="0">
                <a:effectLst>
                  <a:outerShdw blurRad="38100" dist="38100" dir="2700000" algn="tl">
                    <a:srgbClr val="C0C0C0"/>
                  </a:outerShdw>
                </a:effectLst>
                <a:ea typeface="华文楷体" panose="02010600040101010101" pitchFamily="2" charset="-122"/>
              </a:rPr>
              <a:t>）、向侦查机关</a:t>
            </a:r>
            <a:r>
              <a:rPr lang="zh-CN" altLang="en-US" b="1" dirty="0">
                <a:solidFill>
                  <a:schemeClr val="folHlink"/>
                </a:solidFill>
                <a:effectLst>
                  <a:outerShdw blurRad="38100" dist="38100" dir="2700000" algn="tl">
                    <a:srgbClr val="C0C0C0"/>
                  </a:outerShdw>
                </a:effectLst>
                <a:ea typeface="华文楷体" panose="02010600040101010101" pitchFamily="2" charset="-122"/>
              </a:rPr>
              <a:t>了解犯罪嫌疑人涉嫌的罪名，</a:t>
            </a:r>
            <a:r>
              <a:rPr lang="zh-CN" altLang="en-US" b="1" dirty="0">
                <a:effectLst>
                  <a:outerShdw blurRad="38100" dist="38100" dir="2700000" algn="tl">
                    <a:srgbClr val="C0C0C0"/>
                  </a:outerShdw>
                </a:effectLst>
                <a:ea typeface="华文楷体" panose="02010600040101010101" pitchFamily="2" charset="-122"/>
              </a:rPr>
              <a:t>为犯罪嫌疑人申请取保候审、代理申诉、控告，犯罪嫌疑人被逮捕的，可以为其申请取保候审。</a:t>
            </a:r>
            <a:endParaRPr lang="en-US" altLang="zh-CN" b="1" dirty="0">
              <a:effectLst>
                <a:outerShdw blurRad="38100" dist="38100" dir="2700000" algn="tl">
                  <a:srgbClr val="C0C0C0"/>
                </a:outerShdw>
              </a:effectLst>
              <a:ea typeface="华文楷体" panose="02010600040101010101" pitchFamily="2" charset="-122"/>
            </a:endParaRPr>
          </a:p>
          <a:p>
            <a:pPr eaLnBrk="1" hangingPunct="1">
              <a:buFontTx/>
              <a:buNone/>
              <a:defRPr/>
            </a:pPr>
            <a:endParaRPr lang="en-US" altLang="zh-CN" b="1" dirty="0">
              <a:effectLst>
                <a:outerShdw blurRad="38100" dist="38100" dir="2700000" algn="tl">
                  <a:srgbClr val="C0C0C0"/>
                </a:outerShdw>
              </a:effectLst>
              <a:ea typeface="华文楷体" panose="02010600040101010101" pitchFamily="2" charset="-122"/>
            </a:endParaRPr>
          </a:p>
          <a:p>
            <a:pPr eaLnBrk="1" hangingPunct="1">
              <a:buFontTx/>
              <a:buNone/>
              <a:defRPr/>
            </a:pPr>
            <a:endParaRPr lang="en-US" altLang="zh-CN" b="1" dirty="0">
              <a:effectLst>
                <a:outerShdw blurRad="38100" dist="38100" dir="2700000" algn="tl">
                  <a:srgbClr val="C0C0C0"/>
                </a:outerShdw>
              </a:effectLst>
              <a:ea typeface="华文楷体" panose="02010600040101010101" pitchFamily="2" charset="-122"/>
            </a:endParaRPr>
          </a:p>
        </p:txBody>
      </p:sp>
    </p:spTree>
    <p:extLst>
      <p:ext uri="{BB962C8B-B14F-4D97-AF65-F5344CB8AC3E}">
        <p14:creationId xmlns:p14="http://schemas.microsoft.com/office/powerpoint/2010/main" val="250847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3F176BB-735D-4BE0-A977-BDCD9568A7C6}"/>
              </a:ext>
            </a:extLst>
          </p:cNvPr>
          <p:cNvSpPr>
            <a:spLocks noGrp="1" noChangeArrowheads="1"/>
          </p:cNvSpPr>
          <p:nvPr>
            <p:ph type="body" idx="4294967295"/>
          </p:nvPr>
        </p:nvSpPr>
        <p:spPr>
          <a:xfrm>
            <a:off x="0" y="0"/>
            <a:ext cx="9144000" cy="6858000"/>
          </a:xfrm>
        </p:spPr>
        <p:txBody>
          <a:bodyPr/>
          <a:lstStyle/>
          <a:p>
            <a:pPr eaLnBrk="1" hangingPunct="1">
              <a:lnSpc>
                <a:spcPct val="90000"/>
              </a:lnSpc>
              <a:buFontTx/>
              <a:buNone/>
              <a:defRPr/>
            </a:pP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调查取证权</a:t>
            </a:r>
            <a:endPar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辩护律师经证人或者其他有关单位和个人同意，可以向他们收集与本案有关的材料，也可以申请人民检察院、人民法院收集、调取证据，或者申请人民法院通知证人出庭作证。辩护律师向证人或者其他有关单位和个人收集、调取与本案有关的材料，因证人、有关单位和个人不同意，申请人民法院收集、调取的，法院认为有必要的，应当同意。</a:t>
            </a:r>
            <a:endPar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辩护律师经</a:t>
            </a:r>
            <a:r>
              <a:rPr lang="zh-CN" altLang="en-US" sz="2800"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人民法院或者检察院许可，并经被害人或者其近亲属、被害人提供的证人同意</a:t>
            </a:r>
            <a:r>
              <a:rPr lang="zh-CN" altLang="en-US" sz="2800" b="1" dirty="0">
                <a:effectLst>
                  <a:outerShdw blurRad="38100" dist="38100" dir="2700000" algn="tl">
                    <a:srgbClr val="C0C0C0"/>
                  </a:outerShdw>
                </a:effectLst>
                <a:latin typeface="楷体" panose="02010609060101010101" pitchFamily="49" charset="-122"/>
                <a:ea typeface="楷体" panose="02010609060101010101" pitchFamily="49" charset="-122"/>
              </a:rPr>
              <a:t>，可以向他们收集与本案有关的材料，人民法院认为确有必要的，应当准许，并签发准许调查书。</a:t>
            </a:r>
            <a:endPar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sz="2800" b="1" dirty="0">
                <a:effectLst>
                  <a:outerShdw blurRad="38100" dist="38100" dir="2700000" algn="tl">
                    <a:srgbClr val="C0C0C0"/>
                  </a:outerShdw>
                </a:effectLst>
                <a:latin typeface="楷体" panose="02010609060101010101" pitchFamily="49" charset="-122"/>
                <a:ea typeface="楷体" panose="02010609060101010101" pitchFamily="49" charset="-122"/>
              </a:rPr>
              <a:t>   </a:t>
            </a:r>
          </a:p>
          <a:p>
            <a:pPr eaLnBrk="1" hangingPunct="1">
              <a:lnSpc>
                <a:spcPct val="90000"/>
              </a:lnSpc>
              <a:defRPr/>
            </a:pPr>
            <a:r>
              <a:rPr lang="en-US" altLang="zh-CN" sz="2800" b="1" dirty="0">
                <a:solidFill>
                  <a:schemeClr val="hlink"/>
                </a:solidFill>
                <a:effectLst>
                  <a:outerShdw blurRad="38100" dist="38100" dir="2700000" algn="tl">
                    <a:srgbClr val="C0C0C0"/>
                  </a:outerShdw>
                </a:effectLst>
              </a:rPr>
              <a:t>※</a:t>
            </a:r>
            <a:r>
              <a:rPr lang="zh-CN" altLang="en-US" sz="2800" b="1" dirty="0">
                <a:solidFill>
                  <a:schemeClr val="hlink"/>
                </a:solidFill>
                <a:effectLst>
                  <a:outerShdw blurRad="38100" dist="38100" dir="2700000" algn="tl">
                    <a:srgbClr val="C0C0C0"/>
                  </a:outerShdw>
                </a:effectLst>
              </a:rPr>
              <a:t>重点提示：</a:t>
            </a:r>
            <a:endParaRPr lang="en-US" altLang="zh-CN" sz="2800" b="1" dirty="0">
              <a:solidFill>
                <a:schemeClr val="hlink"/>
              </a:solidFill>
              <a:effectLst>
                <a:outerShdw blurRad="38100" dist="38100" dir="2700000" algn="tl">
                  <a:srgbClr val="C0C0C0"/>
                </a:outerShdw>
              </a:effectLst>
            </a:endParaRPr>
          </a:p>
          <a:p>
            <a:pPr eaLnBrk="1" hangingPunct="1">
              <a:lnSpc>
                <a:spcPct val="90000"/>
              </a:lnSpc>
              <a:defRPr/>
            </a:pPr>
            <a:r>
              <a:rPr lang="en-US" altLang="zh-CN" sz="2800" b="1" dirty="0">
                <a:effectLst>
                  <a:outerShdw blurRad="38100" dist="38100" dir="2700000" algn="tl">
                    <a:srgbClr val="C0C0C0"/>
                  </a:outerShdw>
                </a:effectLst>
              </a:rPr>
              <a:t>     </a:t>
            </a:r>
            <a:r>
              <a:rPr lang="zh-CN" altLang="en-US" sz="2800" b="1" dirty="0">
                <a:effectLst>
                  <a:outerShdw blurRad="38100" dist="38100" dir="2700000" algn="tl">
                    <a:srgbClr val="C0C0C0"/>
                  </a:outerShdw>
                </a:effectLst>
              </a:rPr>
              <a:t>注意</a:t>
            </a:r>
            <a:r>
              <a:rPr lang="en-US" altLang="zh-CN" sz="2800" b="1" dirty="0">
                <a:effectLst>
                  <a:outerShdw blurRad="38100" dist="38100" dir="2700000" algn="tl">
                    <a:srgbClr val="C0C0C0"/>
                  </a:outerShdw>
                </a:effectLst>
              </a:rPr>
              <a:t> </a:t>
            </a:r>
            <a:r>
              <a:rPr lang="zh-CN" altLang="en-US" sz="2800" b="1" dirty="0">
                <a:solidFill>
                  <a:srgbClr val="FF0000"/>
                </a:solidFill>
                <a:effectLst>
                  <a:outerShdw blurRad="38100" dist="38100" dir="2700000" algn="tl">
                    <a:srgbClr val="C0C0C0"/>
                  </a:outerShdw>
                </a:effectLst>
              </a:rPr>
              <a:t>调查取证权只有律师辩护人享有</a:t>
            </a:r>
            <a:r>
              <a:rPr lang="zh-CN" altLang="en-US" sz="2800" b="1" dirty="0">
                <a:effectLst>
                  <a:outerShdw blurRad="38100" dist="38100" dir="2700000" algn="tl">
                    <a:srgbClr val="C0C0C0"/>
                  </a:outerShdw>
                </a:effectLst>
              </a:rPr>
              <a:t>，其他辩护人没有该权利。</a:t>
            </a:r>
            <a:endParaRPr lang="en-US" altLang="zh-CN" sz="2800" b="1" dirty="0">
              <a:effectLst>
                <a:outerShdw blurRad="38100" dist="38100" dir="2700000" algn="tl">
                  <a:srgbClr val="C0C0C0"/>
                </a:outerShdw>
              </a:effectLst>
            </a:endParaRPr>
          </a:p>
        </p:txBody>
      </p:sp>
    </p:spTree>
    <p:extLst>
      <p:ext uri="{BB962C8B-B14F-4D97-AF65-F5344CB8AC3E}">
        <p14:creationId xmlns:p14="http://schemas.microsoft.com/office/powerpoint/2010/main" val="422368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D2951E30-2E6F-49AE-80BD-C129E9F1DD2E}"/>
              </a:ext>
            </a:extLst>
          </p:cNvPr>
          <p:cNvSpPr>
            <a:spLocks noGrp="1" noChangeArrowheads="1"/>
          </p:cNvSpPr>
          <p:nvPr>
            <p:ph type="body" idx="4294967295"/>
          </p:nvPr>
        </p:nvSpPr>
        <p:spPr>
          <a:xfrm>
            <a:off x="0" y="0"/>
            <a:ext cx="9144000" cy="6669088"/>
          </a:xfrm>
        </p:spPr>
        <p:txBody>
          <a:bodyPr/>
          <a:lstStyle/>
          <a:p>
            <a:pPr eaLnBrk="1" hangingPunct="1">
              <a:defRPr/>
            </a:pPr>
            <a:r>
              <a:rPr lang="zh-CN" altLang="en-US" dirty="0">
                <a:effectLst>
                  <a:outerShdw blurRad="38100" dist="38100" dir="2700000" algn="tl">
                    <a:srgbClr val="C0C0C0"/>
                  </a:outerShdw>
                </a:effectLst>
                <a:latin typeface="华文楷体" panose="02010600040101010101" pitchFamily="2" charset="-122"/>
                <a:ea typeface="华文楷体" panose="02010600040101010101" pitchFamily="2" charset="-122"/>
              </a:rPr>
              <a:t>拒绝辩护权</a:t>
            </a:r>
            <a:endParaRPr lang="en-US" altLang="zh-CN"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eaLnBrk="1" hangingPunct="1">
              <a:defRPr/>
            </a:pPr>
            <a:r>
              <a:rPr lang="en-US" altLang="zh-CN" dirty="0">
                <a:effectLst>
                  <a:outerShdw blurRad="38100" dist="38100" dir="2700000" algn="tl">
                    <a:srgbClr val="C0C0C0"/>
                  </a:outerShdw>
                </a:effectLst>
              </a:rPr>
              <a:t>  </a:t>
            </a:r>
            <a:r>
              <a:rPr lang="zh-CN" altLang="en-US" dirty="0">
                <a:effectLst>
                  <a:outerShdw blurRad="38100" dist="38100" dir="2700000" algn="tl">
                    <a:srgbClr val="C0C0C0"/>
                  </a:outerShdw>
                </a:effectLst>
              </a:rPr>
              <a:t>重点法条：</a:t>
            </a:r>
            <a:endParaRPr lang="en-US" altLang="zh-CN" dirty="0">
              <a:effectLst>
                <a:outerShdw blurRad="38100" dist="38100" dir="2700000" algn="tl">
                  <a:srgbClr val="C0C0C0"/>
                </a:outerShdw>
              </a:effectLst>
            </a:endParaRPr>
          </a:p>
          <a:p>
            <a:pPr eaLnBrk="1" hangingPunct="1">
              <a:defRPr/>
            </a:pPr>
            <a:r>
              <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律师法</a:t>
            </a:r>
            <a:r>
              <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rPr>
              <a:t>》</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第</a:t>
            </a:r>
            <a:r>
              <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rPr>
              <a:t>32</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条规定，委托人可以拒绝已委托的律师为其继续辩护或者代理，同时可以另行委托律师担任辩护人或者代理人。律师接受委托后，无正当理由的，不得拒绝辩护或者代理。但是，委托</a:t>
            </a:r>
            <a:r>
              <a:rPr lang="zh-CN" altLang="en-US"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事项违法</a:t>
            </a:r>
            <a:r>
              <a:rPr lang="zh-CN" altLang="en-US" b="1"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rPr>
              <a:t>①</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、委托人</a:t>
            </a:r>
            <a:r>
              <a:rPr lang="zh-CN" altLang="en-US"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利用律师提供的服务从事违法活动</a:t>
            </a:r>
            <a:r>
              <a:rPr lang="zh-CN" altLang="en-US" b="1"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rPr>
              <a:t>②</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或者委托人</a:t>
            </a:r>
            <a:r>
              <a:rPr lang="zh-CN" altLang="en-US"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故意隐瞒与案件有关的重要事实</a:t>
            </a:r>
            <a:r>
              <a:rPr lang="zh-CN" altLang="en-US" b="1" dirty="0">
                <a:solidFill>
                  <a:srgbClr val="FF0000"/>
                </a:solidFill>
                <a:effectLst>
                  <a:outerShdw blurRad="38100" dist="38100" dir="2700000" algn="tl">
                    <a:srgbClr val="C0C0C0"/>
                  </a:outerShdw>
                </a:effectLst>
                <a:latin typeface="宋体" panose="02010600030101010101" pitchFamily="2" charset="-122"/>
                <a:ea typeface="宋体" panose="02010600030101010101" pitchFamily="2" charset="-122"/>
              </a:rPr>
              <a:t>③</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的，律师有权拒绝辩护或者代理。</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拒绝辩护权</a:t>
            </a:r>
            <a:r>
              <a:rPr lang="zh-CN" altLang="en-US" b="1" u="sng" dirty="0">
                <a:effectLst>
                  <a:outerShdw blurRad="38100" dist="38100" dir="2700000" algn="tl">
                    <a:srgbClr val="C0C0C0"/>
                  </a:outerShdw>
                </a:effectLst>
                <a:latin typeface="楷体" panose="02010609060101010101" pitchFamily="49" charset="-122"/>
                <a:ea typeface="楷体" panose="02010609060101010101" pitchFamily="49" charset="-122"/>
              </a:rPr>
              <a:t>仅针对律师辩护人</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而言，不包括其他辩护人。</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43071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971760" y="1268856"/>
            <a:ext cx="718978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nSpc>
                <a:spcPts val="3580"/>
              </a:lnSpc>
            </a:pPr>
            <a:r>
              <a:rPr lang="zh-CN" altLang="en-US" sz="2400" dirty="0"/>
              <a:t>（</a:t>
            </a:r>
            <a:r>
              <a:rPr lang="en-US" altLang="zh-CN" sz="2400" dirty="0"/>
              <a:t>9</a:t>
            </a:r>
            <a:r>
              <a:rPr lang="zh-CN" altLang="en-US" sz="2400" dirty="0"/>
              <a:t>）</a:t>
            </a:r>
            <a:r>
              <a:rPr lang="zh-CN" altLang="zh-CN" sz="2400" dirty="0"/>
              <a:t>要求公安机关、人民检察院、人民法院对采取强制措施超过法定期限的犯罪嫌疑人、被告人解除强制措施的权利 </a:t>
            </a:r>
            <a:endParaRPr lang="zh-CN" altLang="en-US" sz="2400" dirty="0"/>
          </a:p>
          <a:p>
            <a:pPr>
              <a:lnSpc>
                <a:spcPts val="3580"/>
              </a:lnSpc>
            </a:pPr>
            <a:r>
              <a:rPr lang="zh-CN" altLang="en-US" sz="2400" dirty="0"/>
              <a:t>（</a:t>
            </a:r>
            <a:r>
              <a:rPr lang="en-US" altLang="zh-CN" sz="2400" dirty="0"/>
              <a:t>10</a:t>
            </a:r>
            <a:r>
              <a:rPr lang="zh-CN" altLang="en-US" sz="2400" dirty="0"/>
              <a:t>）</a:t>
            </a:r>
            <a:r>
              <a:rPr lang="zh-CN" altLang="zh-CN" sz="2400" dirty="0"/>
              <a:t>根据《刑事诉讼法》第</a:t>
            </a:r>
            <a:r>
              <a:rPr lang="en-US" altLang="zh-CN" sz="2400" dirty="0"/>
              <a:t>117</a:t>
            </a:r>
            <a:r>
              <a:rPr lang="zh-CN" altLang="zh-CN" sz="2400" dirty="0"/>
              <a:t>条的规定</a:t>
            </a:r>
            <a:r>
              <a:rPr lang="zh-CN" altLang="en-US" sz="2400" dirty="0"/>
              <a:t>，</a:t>
            </a:r>
            <a:r>
              <a:rPr lang="zh-CN" altLang="zh-CN" sz="2400" dirty="0"/>
              <a:t>辩护人有权对办案机关及其工作人员违法办案</a:t>
            </a:r>
            <a:r>
              <a:rPr lang="zh-CN" altLang="en-US" sz="2400" dirty="0"/>
              <a:t>，</a:t>
            </a:r>
            <a:r>
              <a:rPr lang="zh-CN" altLang="zh-CN" sz="2400" dirty="0"/>
              <a:t>侵犯当事人人身权利、财产权利的行为依法提出申诉、控告 </a:t>
            </a:r>
            <a:endParaRPr lang="zh-CN" altLang="en-US" sz="2400" dirty="0"/>
          </a:p>
          <a:p>
            <a:pPr>
              <a:lnSpc>
                <a:spcPts val="3580"/>
              </a:lnSpc>
            </a:pPr>
            <a:r>
              <a:rPr lang="zh-CN" altLang="en-US" sz="2400" dirty="0"/>
              <a:t>（</a:t>
            </a:r>
            <a:r>
              <a:rPr lang="en-US" altLang="zh-CN" sz="2400" dirty="0"/>
              <a:t>11</a:t>
            </a:r>
            <a:r>
              <a:rPr lang="zh-CN" altLang="en-US" sz="2400" dirty="0"/>
              <a:t>）</a:t>
            </a:r>
            <a:r>
              <a:rPr lang="zh-CN" altLang="zh-CN" sz="2400" dirty="0"/>
              <a:t>根据《刑事诉讼法》第</a:t>
            </a:r>
            <a:r>
              <a:rPr lang="en-US" altLang="zh-CN" sz="2400" dirty="0"/>
              <a:t>48</a:t>
            </a:r>
            <a:r>
              <a:rPr lang="zh-CN" altLang="zh-CN" sz="2400" dirty="0"/>
              <a:t>条的规定</a:t>
            </a:r>
            <a:r>
              <a:rPr lang="zh-CN" altLang="en-US" sz="2400" dirty="0"/>
              <a:t>，</a:t>
            </a:r>
            <a:r>
              <a:rPr lang="zh-CN" altLang="zh-CN" sz="2400" dirty="0"/>
              <a:t>辩护律师对在执业活动中知悉的委托人的有关情况和信息</a:t>
            </a:r>
            <a:r>
              <a:rPr lang="zh-CN" altLang="en-US" sz="2400" dirty="0"/>
              <a:t>，</a:t>
            </a:r>
            <a:r>
              <a:rPr lang="zh-CN" altLang="zh-CN" sz="2400" dirty="0"/>
              <a:t>有权予以</a:t>
            </a:r>
            <a:r>
              <a:rPr lang="zh-CN" altLang="zh-CN" sz="2400" dirty="0">
                <a:solidFill>
                  <a:srgbClr val="FF0000"/>
                </a:solidFill>
              </a:rPr>
              <a:t>保密</a:t>
            </a:r>
            <a:endParaRPr lang="zh-CN" altLang="en-US" sz="2400" dirty="0">
              <a:solidFill>
                <a:srgbClr val="FF0000"/>
              </a:solidFill>
            </a:endParaRPr>
          </a:p>
          <a:p>
            <a:pPr>
              <a:lnSpc>
                <a:spcPts val="3580"/>
              </a:lnSpc>
            </a:pPr>
            <a:r>
              <a:rPr lang="zh-CN" altLang="en-US" sz="2400" dirty="0"/>
              <a:t>（</a:t>
            </a:r>
            <a:r>
              <a:rPr lang="en-US" altLang="zh-CN" sz="2400" dirty="0"/>
              <a:t>12</a:t>
            </a:r>
            <a:r>
              <a:rPr lang="zh-CN" altLang="en-US" sz="2400" dirty="0"/>
              <a:t>）</a:t>
            </a:r>
            <a:r>
              <a:rPr lang="zh-CN" altLang="zh-CN" sz="2400" dirty="0"/>
              <a:t>其他诉讼权利 </a:t>
            </a:r>
            <a:endParaRPr lang="zh-CN" altLang="en-US" sz="2400" dirty="0"/>
          </a:p>
        </p:txBody>
      </p:sp>
    </p:spTree>
    <p:extLst>
      <p:ext uri="{BB962C8B-B14F-4D97-AF65-F5344CB8AC3E}">
        <p14:creationId xmlns:p14="http://schemas.microsoft.com/office/powerpoint/2010/main" val="152722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1945156" y="2078910"/>
            <a:ext cx="7189788"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gn="just" eaLnBrk="1" hangingPunct="1">
              <a:lnSpc>
                <a:spcPts val="3600"/>
              </a:lnSpc>
            </a:pPr>
            <a:r>
              <a:rPr lang="zh-CN" altLang="en-US" sz="2400" b="1" dirty="0">
                <a:latin typeface="Heiti SC Light" charset="-122"/>
                <a:cs typeface="Heiti SC Light" charset="-122"/>
              </a:rPr>
              <a:t>特征：</a:t>
            </a:r>
          </a:p>
          <a:p>
            <a:pPr marL="342900" indent="-342900" algn="just" eaLnBrk="1" hangingPunct="1">
              <a:lnSpc>
                <a:spcPts val="3600"/>
              </a:lnSpc>
              <a:buFont typeface="Wingdings" charset="2"/>
              <a:buChar char="u"/>
            </a:pPr>
            <a:r>
              <a:rPr lang="zh-CN" altLang="en-US" sz="2400" dirty="0">
                <a:latin typeface="Heiti SC Light" charset="-122"/>
                <a:cs typeface="Heiti SC Light" charset="-122"/>
              </a:rPr>
              <a:t>对抗性</a:t>
            </a:r>
          </a:p>
          <a:p>
            <a:pPr marL="342900" indent="-342900" algn="just" eaLnBrk="1" hangingPunct="1">
              <a:lnSpc>
                <a:spcPts val="3600"/>
              </a:lnSpc>
              <a:buFont typeface="Wingdings" charset="2"/>
              <a:buChar char="u"/>
            </a:pPr>
            <a:r>
              <a:rPr lang="zh-CN" altLang="en-US" sz="2400" dirty="0">
                <a:latin typeface="Heiti SC Light" charset="-122"/>
                <a:cs typeface="Heiti SC Light" charset="-122"/>
              </a:rPr>
              <a:t>民间性</a:t>
            </a:r>
          </a:p>
          <a:p>
            <a:pPr marL="342900" indent="-342900" algn="just" eaLnBrk="1" hangingPunct="1">
              <a:lnSpc>
                <a:spcPts val="3600"/>
              </a:lnSpc>
              <a:buFont typeface="Wingdings" charset="2"/>
              <a:buChar char="u"/>
            </a:pPr>
            <a:r>
              <a:rPr lang="zh-CN" altLang="en-US" sz="2400" dirty="0">
                <a:latin typeface="Heiti SC Light" charset="-122"/>
                <a:cs typeface="Heiti SC Light" charset="-122"/>
              </a:rPr>
              <a:t>权利性</a:t>
            </a:r>
          </a:p>
          <a:p>
            <a:pPr marL="342900" indent="-342900" algn="just" eaLnBrk="1" hangingPunct="1">
              <a:lnSpc>
                <a:spcPts val="3600"/>
              </a:lnSpc>
              <a:buFont typeface="Wingdings" charset="2"/>
              <a:buChar char="u"/>
            </a:pPr>
            <a:r>
              <a:rPr lang="zh-CN" altLang="en-US" sz="2400" dirty="0">
                <a:latin typeface="Heiti SC Light" charset="-122"/>
                <a:cs typeface="Heiti SC Light" charset="-122"/>
              </a:rPr>
              <a:t>诉讼职能性</a:t>
            </a:r>
          </a:p>
          <a:p>
            <a:pPr algn="just" eaLnBrk="1" hangingPunct="1">
              <a:lnSpc>
                <a:spcPts val="3600"/>
              </a:lnSpc>
            </a:pPr>
            <a:endParaRPr lang="zh-CN" altLang="en-US" sz="2400" dirty="0">
              <a:latin typeface="黑体" charset="0"/>
              <a:ea typeface="黑体" charset="0"/>
            </a:endParaRPr>
          </a:p>
          <a:p>
            <a:pPr algn="just" eaLnBrk="1" hangingPunct="1">
              <a:lnSpc>
                <a:spcPts val="3600"/>
              </a:lnSpc>
            </a:pPr>
            <a:r>
              <a:rPr lang="zh-CN" altLang="en-US" sz="2400" dirty="0"/>
              <a:t>        </a:t>
            </a:r>
          </a:p>
          <a:p>
            <a:endParaRPr lang="zh-CN" altLang="zh-CN" sz="2400" dirty="0"/>
          </a:p>
          <a:p>
            <a:endParaRPr lang="zh-CN" altLang="zh-CN"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D2951E30-2E6F-49AE-80BD-C129E9F1DD2E}"/>
              </a:ext>
            </a:extLst>
          </p:cNvPr>
          <p:cNvSpPr>
            <a:spLocks noGrp="1" noChangeArrowheads="1"/>
          </p:cNvSpPr>
          <p:nvPr>
            <p:ph type="body" idx="4294967295"/>
          </p:nvPr>
        </p:nvSpPr>
        <p:spPr>
          <a:xfrm>
            <a:off x="0" y="1052736"/>
            <a:ext cx="9144000" cy="5616352"/>
          </a:xfrm>
        </p:spPr>
        <p:txBody>
          <a:bodyPr/>
          <a:lstStyle/>
          <a:p>
            <a:pPr eaLnBrk="1" hangingPunct="1">
              <a:defRPr/>
            </a:pP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**申请回避、复议的权利</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没有明确规定，申请回避是当事人及其法定代理人的权利</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应在授权范围内代为申请</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84732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746745" y="548808"/>
            <a:ext cx="8010534" cy="553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r>
              <a:rPr lang="en-US" altLang="zh-CN" sz="2400" dirty="0"/>
              <a:t> 2.</a:t>
            </a:r>
            <a:r>
              <a:rPr lang="zh-CN" altLang="zh-CN" sz="2400" dirty="0"/>
              <a:t>辩护人承担的诉讼义务</a:t>
            </a:r>
            <a:endParaRPr lang="en-US" altLang="zh-CN" sz="2400" dirty="0"/>
          </a:p>
          <a:p>
            <a:endParaRPr lang="en-US" altLang="zh-CN" sz="2400" dirty="0"/>
          </a:p>
          <a:p>
            <a:pPr>
              <a:lnSpc>
                <a:spcPts val="3580"/>
              </a:lnSpc>
            </a:pPr>
            <a:r>
              <a:rPr lang="en-US" altLang="zh-CN" sz="2400" dirty="0"/>
              <a:t>(1)</a:t>
            </a:r>
            <a:r>
              <a:rPr lang="zh-CN" altLang="zh-CN" sz="2400" dirty="0"/>
              <a:t>辩护人接受犯罪嫌疑人、被告人委托后</a:t>
            </a:r>
            <a:r>
              <a:rPr lang="en-US" altLang="zh-CN" sz="2400" dirty="0"/>
              <a:t>,</a:t>
            </a:r>
            <a:r>
              <a:rPr lang="zh-CN" altLang="zh-CN" sz="2400" dirty="0"/>
              <a:t>应当及时告知办理案件的机关。</a:t>
            </a:r>
            <a:endParaRPr lang="en-US" altLang="zh-CN" sz="2400" dirty="0"/>
          </a:p>
          <a:p>
            <a:pPr>
              <a:lnSpc>
                <a:spcPts val="3580"/>
              </a:lnSpc>
            </a:pPr>
            <a:r>
              <a:rPr lang="en-US" altLang="zh-CN" sz="2400" dirty="0"/>
              <a:t>(2)</a:t>
            </a:r>
            <a:r>
              <a:rPr lang="zh-CN" altLang="zh-CN" sz="2400" dirty="0"/>
              <a:t>辩护人收集的有关犯罪嫌疑人不在犯罪现场、未达到刑事责任年龄、属于依法不负刑事责任的精神病人的证据</a:t>
            </a:r>
            <a:r>
              <a:rPr lang="en-US" altLang="zh-CN" sz="2400" dirty="0"/>
              <a:t>,</a:t>
            </a:r>
            <a:r>
              <a:rPr lang="zh-CN" altLang="zh-CN" sz="2400" dirty="0"/>
              <a:t>应当及时告知公安机关、人民检察院。</a:t>
            </a:r>
            <a:endParaRPr lang="en-US" altLang="zh-CN" sz="2400" dirty="0"/>
          </a:p>
          <a:p>
            <a:pPr>
              <a:lnSpc>
                <a:spcPts val="3580"/>
              </a:lnSpc>
            </a:pPr>
            <a:r>
              <a:rPr lang="en-US" altLang="zh-CN" sz="2400" dirty="0"/>
              <a:t>(3)</a:t>
            </a:r>
            <a:r>
              <a:rPr lang="zh-CN" altLang="zh-CN" sz="2400" dirty="0"/>
              <a:t>律师在接受委托或被指派担任辩护人以后</a:t>
            </a:r>
            <a:r>
              <a:rPr lang="en-US" altLang="zh-CN" sz="2400" dirty="0"/>
              <a:t>,</a:t>
            </a:r>
            <a:r>
              <a:rPr lang="zh-CN" altLang="zh-CN" sz="2400" dirty="0"/>
              <a:t>有义务为犯罪嫌疑人、被告人进行辩护</a:t>
            </a:r>
            <a:r>
              <a:rPr lang="en-US" altLang="zh-CN" sz="2400" dirty="0"/>
              <a:t>,</a:t>
            </a:r>
            <a:r>
              <a:rPr lang="zh-CN" altLang="zh-CN" sz="2400" dirty="0">
                <a:solidFill>
                  <a:srgbClr val="FF0000"/>
                </a:solidFill>
              </a:rPr>
              <a:t>无正当理由</a:t>
            </a:r>
            <a:r>
              <a:rPr lang="en-US" altLang="zh-CN" sz="2400" dirty="0"/>
              <a:t>,</a:t>
            </a:r>
            <a:r>
              <a:rPr lang="zh-CN" altLang="zh-CN" sz="2400" dirty="0"/>
              <a:t>不得拒绝辩护。</a:t>
            </a:r>
            <a:endParaRPr lang="en-US" altLang="zh-CN" sz="2400" dirty="0"/>
          </a:p>
          <a:p>
            <a:pPr>
              <a:lnSpc>
                <a:spcPts val="3580"/>
              </a:lnSpc>
            </a:pPr>
            <a:r>
              <a:rPr lang="en-US" altLang="zh-CN" sz="2400" dirty="0"/>
              <a:t>(4)</a:t>
            </a:r>
            <a:r>
              <a:rPr lang="zh-CN" altLang="zh-CN" sz="2400" dirty="0"/>
              <a:t>辩护人不得帮助犯罪嫌疑人、被告人隐匿、毁灭、伪造证据或者串供</a:t>
            </a:r>
            <a:r>
              <a:rPr lang="en-US" altLang="zh-CN" sz="2400" dirty="0"/>
              <a:t>,</a:t>
            </a:r>
            <a:r>
              <a:rPr lang="zh-CN" altLang="zh-CN" sz="2400" dirty="0"/>
              <a:t>不得威胁、引诱证人作伪证以及进行其他干扰司法机关诉讼活动的行为。</a:t>
            </a:r>
            <a:endParaRPr lang="en-US" altLang="zh-CN" sz="2400" dirty="0"/>
          </a:p>
        </p:txBody>
      </p:sp>
    </p:spTree>
    <p:extLst>
      <p:ext uri="{BB962C8B-B14F-4D97-AF65-F5344CB8AC3E}">
        <p14:creationId xmlns:p14="http://schemas.microsoft.com/office/powerpoint/2010/main" val="1982702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405FF03-4B72-472D-B145-0104EACE9B82}"/>
              </a:ext>
            </a:extLst>
          </p:cNvPr>
          <p:cNvSpPr/>
          <p:nvPr/>
        </p:nvSpPr>
        <p:spPr>
          <a:xfrm>
            <a:off x="971760" y="818825"/>
            <a:ext cx="7920528" cy="4666149"/>
          </a:xfrm>
          <a:prstGeom prst="rect">
            <a:avLst/>
          </a:prstGeom>
        </p:spPr>
        <p:txBody>
          <a:bodyPr wrap="square">
            <a:spAutoFit/>
          </a:bodyPr>
          <a:lstStyle/>
          <a:p>
            <a:pPr>
              <a:lnSpc>
                <a:spcPts val="3580"/>
              </a:lnSpc>
            </a:pPr>
            <a:r>
              <a:rPr lang="en-US" altLang="zh-CN" sz="2400" dirty="0"/>
              <a:t>(5)</a:t>
            </a:r>
            <a:r>
              <a:rPr lang="zh-CN" altLang="zh-CN" sz="2400" dirty="0"/>
              <a:t>辩护人应当保守其在执业活动中知悉的国家秘密和当事人的商业秘密</a:t>
            </a:r>
            <a:r>
              <a:rPr lang="en-US" altLang="zh-CN" sz="2400" dirty="0"/>
              <a:t>,</a:t>
            </a:r>
            <a:r>
              <a:rPr lang="zh-CN" altLang="zh-CN" sz="2400" dirty="0"/>
              <a:t>不得泄露当事人的隐私。</a:t>
            </a:r>
            <a:endParaRPr lang="en-US" altLang="zh-CN" sz="2400" dirty="0"/>
          </a:p>
          <a:p>
            <a:pPr>
              <a:lnSpc>
                <a:spcPts val="3580"/>
              </a:lnSpc>
            </a:pPr>
            <a:r>
              <a:rPr lang="en-US" altLang="zh-CN" sz="2400" dirty="0"/>
              <a:t>(6)</a:t>
            </a:r>
            <a:r>
              <a:rPr lang="zh-CN" altLang="zh-CN" sz="2400" dirty="0"/>
              <a:t>辩护人应当遵守诉讼纪律。如按时出庭</a:t>
            </a:r>
            <a:r>
              <a:rPr lang="en-US" altLang="zh-CN" sz="2400" dirty="0"/>
              <a:t>,</a:t>
            </a:r>
            <a:r>
              <a:rPr lang="zh-CN" altLang="zh-CN" sz="2400" dirty="0"/>
              <a:t>在法庭上服从审判长的指挥</a:t>
            </a:r>
            <a:r>
              <a:rPr lang="en-US" altLang="zh-CN" sz="2400" dirty="0"/>
              <a:t>,</a:t>
            </a:r>
            <a:r>
              <a:rPr lang="zh-CN" altLang="zh-CN" sz="2400" dirty="0"/>
              <a:t>会见在押的犯罪嫌疑人、被告人应当遵守羁押场所的规定等。</a:t>
            </a:r>
            <a:endParaRPr lang="en-US" altLang="zh-CN" sz="2400" dirty="0"/>
          </a:p>
          <a:p>
            <a:pPr>
              <a:lnSpc>
                <a:spcPts val="3580"/>
              </a:lnSpc>
            </a:pPr>
            <a:r>
              <a:rPr lang="en-US" altLang="zh-CN" sz="2400" dirty="0"/>
              <a:t>(7)</a:t>
            </a:r>
            <a:r>
              <a:rPr lang="zh-CN" altLang="zh-CN" sz="2400" dirty="0"/>
              <a:t>辩护律师不得私自接受委托</a:t>
            </a:r>
            <a:r>
              <a:rPr lang="en-US" altLang="zh-CN" sz="2400" dirty="0"/>
              <a:t>,</a:t>
            </a:r>
            <a:r>
              <a:rPr lang="zh-CN" altLang="zh-CN" sz="2400" dirty="0"/>
              <a:t>私自向委托人收取费用</a:t>
            </a:r>
            <a:r>
              <a:rPr lang="en-US" altLang="zh-CN" sz="2400" dirty="0"/>
              <a:t>,</a:t>
            </a:r>
            <a:r>
              <a:rPr lang="zh-CN" altLang="zh-CN" sz="2400" dirty="0"/>
              <a:t>收受委托人的财物。</a:t>
            </a:r>
            <a:endParaRPr lang="en-US" altLang="zh-CN" sz="2400" dirty="0"/>
          </a:p>
          <a:p>
            <a:pPr>
              <a:lnSpc>
                <a:spcPts val="3580"/>
              </a:lnSpc>
            </a:pPr>
            <a:r>
              <a:rPr lang="en-US" altLang="zh-CN" sz="2400" dirty="0"/>
              <a:t>(8)</a:t>
            </a:r>
            <a:r>
              <a:rPr lang="zh-CN" altLang="zh-CN" sz="2400" dirty="0"/>
              <a:t>辩护律师不得违反规定会见法官、检察官。</a:t>
            </a:r>
            <a:endParaRPr lang="en-US" altLang="zh-CN" sz="2400" dirty="0"/>
          </a:p>
          <a:p>
            <a:pPr>
              <a:lnSpc>
                <a:spcPts val="3580"/>
              </a:lnSpc>
            </a:pPr>
            <a:r>
              <a:rPr lang="en-US" altLang="zh-CN" sz="2400" dirty="0"/>
              <a:t>(9)</a:t>
            </a:r>
            <a:r>
              <a:rPr lang="zh-CN" altLang="zh-CN" sz="2400" dirty="0"/>
              <a:t>辩护律师不得向法官、检察官及其他工作人员请客送礼或行贿</a:t>
            </a:r>
            <a:r>
              <a:rPr lang="en-US" altLang="zh-CN" sz="2400" dirty="0"/>
              <a:t>,</a:t>
            </a:r>
            <a:r>
              <a:rPr lang="zh-CN" altLang="zh-CN" sz="2400" dirty="0"/>
              <a:t>或者指使、诱使当事人行贿。</a:t>
            </a:r>
          </a:p>
        </p:txBody>
      </p:sp>
    </p:spTree>
    <p:extLst>
      <p:ext uri="{BB962C8B-B14F-4D97-AF65-F5344CB8AC3E}">
        <p14:creationId xmlns:p14="http://schemas.microsoft.com/office/powerpoint/2010/main" val="3141633413"/>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3" name="Rectangle 3">
            <a:extLst>
              <a:ext uri="{FF2B5EF4-FFF2-40B4-BE49-F238E27FC236}">
                <a16:creationId xmlns:a16="http://schemas.microsoft.com/office/drawing/2014/main" id="{963D8291-2EB1-4800-8B77-FDB04A3DCC81}"/>
              </a:ext>
            </a:extLst>
          </p:cNvPr>
          <p:cNvSpPr>
            <a:spLocks noGrp="1" noChangeArrowheads="1"/>
          </p:cNvSpPr>
          <p:nvPr>
            <p:ph type="body" idx="4294967295"/>
          </p:nvPr>
        </p:nvSpPr>
        <p:spPr>
          <a:xfrm>
            <a:off x="457200" y="692150"/>
            <a:ext cx="8229600" cy="5434013"/>
          </a:xfrm>
        </p:spPr>
        <p:txBody>
          <a:bodyPr/>
          <a:lstStyle/>
          <a:p>
            <a:pPr eaLnBrk="1" hangingPunct="1">
              <a:defRPr/>
            </a:pPr>
            <a:r>
              <a:rPr lang="zh-CN" altLang="en-US" b="1" dirty="0">
                <a:effectLst>
                  <a:outerShdw blurRad="38100" dist="38100" dir="2700000" algn="tl">
                    <a:srgbClr val="C0C0C0"/>
                  </a:outerShdw>
                </a:effectLst>
              </a:rPr>
              <a:t>难点提示：</a:t>
            </a:r>
            <a:endParaRPr lang="en-US" altLang="zh-CN" b="1" dirty="0">
              <a:effectLst>
                <a:outerShdw blurRad="38100" dist="38100" dir="2700000" algn="tl">
                  <a:srgbClr val="C0C0C0"/>
                </a:outerShdw>
              </a:effectLst>
            </a:endParaRPr>
          </a:p>
          <a:p>
            <a:pPr eaLnBrk="1" hangingPunct="1">
              <a:defRPr/>
            </a:pPr>
            <a:r>
              <a:rPr lang="zh-CN" altLang="en-US" b="1" i="1" u="sng" dirty="0">
                <a:effectLst>
                  <a:outerShdw blurRad="38100" dist="38100" dir="2700000" algn="tl">
                    <a:srgbClr val="C0C0C0"/>
                  </a:outerShdw>
                </a:effectLst>
                <a:latin typeface="楷体" panose="02010609060101010101" pitchFamily="49" charset="-122"/>
                <a:ea typeface="楷体" panose="02010609060101010101" pitchFamily="49" charset="-122"/>
              </a:rPr>
              <a:t>律师辩护人与其他辩护人诉讼权利的区别</a:t>
            </a:r>
            <a:endParaRPr lang="en-US" altLang="zh-CN" b="1" i="1" u="sng"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en-US" altLang="zh-CN"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dirty="0">
                <a:effectLst>
                  <a:outerShdw blurRad="38100" dist="38100" dir="2700000" algn="tl">
                    <a:srgbClr val="C0C0C0"/>
                  </a:outerShdw>
                </a:effectLst>
                <a:latin typeface="楷体" panose="02010609060101010101" pitchFamily="49" charset="-122"/>
                <a:ea typeface="楷体" panose="02010609060101010101" pitchFamily="49" charset="-122"/>
              </a:rPr>
              <a:t>只有</a:t>
            </a:r>
            <a:r>
              <a:rPr lang="zh-CN" altLang="en-US"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拒绝辩护权和调查取证权</a:t>
            </a:r>
            <a:r>
              <a:rPr lang="zh-CN" altLang="en-US" dirty="0">
                <a:effectLst>
                  <a:outerShdw blurRad="38100" dist="38100" dir="2700000" algn="tl">
                    <a:srgbClr val="C0C0C0"/>
                  </a:outerShdw>
                </a:effectLst>
                <a:latin typeface="楷体" panose="02010609060101010101" pitchFamily="49" charset="-122"/>
                <a:ea typeface="楷体" panose="02010609060101010101" pitchFamily="49" charset="-122"/>
              </a:rPr>
              <a:t>其他辩护人不享有；另外，其他辩护人阅卷和与犯罪嫌疑人、被告人会见通信也</a:t>
            </a:r>
            <a:r>
              <a:rPr lang="zh-CN" altLang="en-US"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应经过检察院、法院许可</a:t>
            </a:r>
            <a:r>
              <a:rPr lang="zh-CN" altLang="en-US" dirty="0">
                <a:effectLst>
                  <a:outerShdw blurRad="38100" dist="38100" dir="2700000" algn="tl">
                    <a:srgbClr val="C0C0C0"/>
                  </a:outerShdw>
                </a:effectLst>
                <a:latin typeface="楷体" panose="02010609060101010101" pitchFamily="49" charset="-122"/>
                <a:ea typeface="楷体" panose="02010609060101010101" pitchFamily="49" charset="-122"/>
              </a:rPr>
              <a:t>。</a:t>
            </a:r>
            <a:endParaRPr lang="en-US" altLang="zh-CN"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buFontTx/>
              <a:buNone/>
              <a:defRPr/>
            </a:pPr>
            <a:endParaRPr lang="en-US" altLang="zh-CN" dirty="0">
              <a:effectLst>
                <a:outerShdw blurRad="38100" dist="38100" dir="2700000" algn="tl">
                  <a:srgbClr val="C0C0C0"/>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Rectangle 3">
            <a:extLst>
              <a:ext uri="{FF2B5EF4-FFF2-40B4-BE49-F238E27FC236}">
                <a16:creationId xmlns:a16="http://schemas.microsoft.com/office/drawing/2014/main" id="{8CAFBD73-90FB-4027-A951-942F5EA0E705}"/>
              </a:ext>
            </a:extLst>
          </p:cNvPr>
          <p:cNvSpPr>
            <a:spLocks noGrp="1" noChangeArrowheads="1"/>
          </p:cNvSpPr>
          <p:nvPr>
            <p:ph type="body" idx="4294967295"/>
          </p:nvPr>
        </p:nvSpPr>
        <p:spPr>
          <a:xfrm>
            <a:off x="0" y="0"/>
            <a:ext cx="9144000" cy="6669088"/>
          </a:xfrm>
        </p:spPr>
        <p:txBody>
          <a:bodyPr/>
          <a:lstStyle/>
          <a:p>
            <a:pPr eaLnBrk="1" hangingPunct="1">
              <a:defRPr/>
            </a:pPr>
            <a:r>
              <a:rPr lang="zh-CN" altLang="en-US" b="1" dirty="0">
                <a:effectLst>
                  <a:outerShdw blurRad="38100" dist="38100" dir="2700000" algn="tl">
                    <a:srgbClr val="C0C0C0"/>
                  </a:outerShdw>
                </a:effectLst>
              </a:rPr>
              <a:t>（</a:t>
            </a:r>
            <a:r>
              <a:rPr lang="en-US" altLang="zh-CN" b="1" dirty="0">
                <a:effectLst>
                  <a:outerShdw blurRad="38100" dist="38100" dir="2700000" algn="tl">
                    <a:srgbClr val="C0C0C0"/>
                  </a:outerShdw>
                </a:effectLst>
              </a:rPr>
              <a:t>2003</a:t>
            </a:r>
            <a:r>
              <a:rPr lang="zh-CN" altLang="en-US" b="1" dirty="0">
                <a:effectLst>
                  <a:outerShdw blurRad="38100" dist="38100" dir="2700000" algn="tl">
                    <a:srgbClr val="C0C0C0"/>
                  </a:outerShdw>
                </a:effectLst>
              </a:rPr>
              <a:t>年</a:t>
            </a:r>
            <a:r>
              <a:rPr lang="en-US" altLang="zh-CN" b="1" dirty="0">
                <a:effectLst>
                  <a:outerShdw blurRad="38100" dist="38100" dir="2700000" algn="tl">
                    <a:srgbClr val="C0C0C0"/>
                  </a:outerShdw>
                </a:effectLst>
              </a:rPr>
              <a:t>55</a:t>
            </a:r>
            <a:r>
              <a:rPr lang="zh-CN" altLang="en-US" b="1" dirty="0">
                <a:effectLst>
                  <a:outerShdw blurRad="38100" dist="38100" dir="2700000" algn="tl">
                    <a:srgbClr val="C0C0C0"/>
                  </a:outerShdw>
                </a:effectLst>
              </a:rPr>
              <a:t>题）</a:t>
            </a:r>
            <a:r>
              <a:rPr lang="zh-CN" altLang="en-US" dirty="0">
                <a:effectLst>
                  <a:outerShdw blurRad="38100" dist="38100" dir="2700000" algn="tl">
                    <a:srgbClr val="C0C0C0"/>
                  </a:outerShdw>
                </a:effectLst>
              </a:rPr>
              <a:t>甲（</a:t>
            </a:r>
            <a:r>
              <a:rPr lang="en-US" altLang="zh-CN" dirty="0">
                <a:effectLst>
                  <a:outerShdw blurRad="38100" dist="38100" dir="2700000" algn="tl">
                    <a:srgbClr val="C0C0C0"/>
                  </a:outerShdw>
                </a:effectLst>
              </a:rPr>
              <a:t>20</a:t>
            </a:r>
            <a:r>
              <a:rPr lang="zh-CN" altLang="en-US" dirty="0">
                <a:effectLst>
                  <a:outerShdw blurRad="38100" dist="38100" dir="2700000" algn="tl">
                    <a:srgbClr val="C0C0C0"/>
                  </a:outerShdw>
                </a:effectLst>
              </a:rPr>
              <a:t>岁）和乙（</a:t>
            </a:r>
            <a:r>
              <a:rPr lang="en-US" altLang="zh-CN" dirty="0">
                <a:effectLst>
                  <a:outerShdw blurRad="38100" dist="38100" dir="2700000" algn="tl">
                    <a:srgbClr val="C0C0C0"/>
                  </a:outerShdw>
                </a:effectLst>
              </a:rPr>
              <a:t>(17</a:t>
            </a:r>
            <a:r>
              <a:rPr lang="zh-CN" altLang="en-US" dirty="0">
                <a:effectLst>
                  <a:outerShdw blurRad="38100" dist="38100" dir="2700000" algn="tl">
                    <a:srgbClr val="C0C0C0"/>
                  </a:outerShdw>
                </a:effectLst>
              </a:rPr>
              <a:t>岁）是盗窃案的同案被告人，现在押。甲聘请某律师为辩护人，乙的父亲（在国家机关任现职）担任乙的辩护人。乙的父亲有权行使下列哪些诉讼权利：</a:t>
            </a:r>
            <a:endParaRPr lang="en-US" altLang="zh-CN" dirty="0">
              <a:effectLst>
                <a:outerShdw blurRad="38100" dist="38100" dir="2700000" algn="tl">
                  <a:srgbClr val="C0C0C0"/>
                </a:outerShdw>
              </a:effectLst>
            </a:endParaRPr>
          </a:p>
          <a:p>
            <a:pPr eaLnBrk="1" hangingPunct="1">
              <a:defRPr/>
            </a:pPr>
            <a:r>
              <a:rPr lang="en-US" altLang="zh-CN" dirty="0">
                <a:effectLst>
                  <a:outerShdw blurRad="38100" dist="38100" dir="2700000" algn="tl">
                    <a:srgbClr val="C0C0C0"/>
                  </a:outerShdw>
                </a:effectLst>
              </a:rPr>
              <a:t>A</a:t>
            </a:r>
            <a:r>
              <a:rPr lang="zh-CN" altLang="en-US" dirty="0">
                <a:effectLst>
                  <a:outerShdw blurRad="38100" dist="38100" dir="2700000" algn="tl">
                    <a:srgbClr val="C0C0C0"/>
                  </a:outerShdw>
                </a:effectLst>
              </a:rPr>
              <a:t>、有权独立进行辩护</a:t>
            </a:r>
            <a:r>
              <a:rPr lang="en-US" altLang="zh-CN" dirty="0">
                <a:effectLst>
                  <a:outerShdw blurRad="38100" dist="38100" dir="2700000" algn="tl">
                    <a:srgbClr val="C0C0C0"/>
                  </a:outerShdw>
                </a:effectLst>
              </a:rPr>
              <a:t>.</a:t>
            </a:r>
          </a:p>
          <a:p>
            <a:pPr eaLnBrk="1" hangingPunct="1">
              <a:defRPr/>
            </a:pPr>
            <a:r>
              <a:rPr lang="en-US" altLang="zh-CN" dirty="0">
                <a:effectLst>
                  <a:outerShdw blurRad="38100" dist="38100" dir="2700000" algn="tl">
                    <a:srgbClr val="C0C0C0"/>
                  </a:outerShdw>
                </a:effectLst>
              </a:rPr>
              <a:t>B</a:t>
            </a:r>
            <a:r>
              <a:rPr lang="zh-CN" altLang="en-US" dirty="0">
                <a:effectLst>
                  <a:outerShdw blurRad="38100" dist="38100" dir="2700000" algn="tl">
                    <a:srgbClr val="C0C0C0"/>
                  </a:outerShdw>
                </a:effectLst>
              </a:rPr>
              <a:t>、有权依法定程序向证人或者其他单位和个人调查取证</a:t>
            </a:r>
            <a:endParaRPr lang="en-US" altLang="zh-CN" dirty="0">
              <a:effectLst>
                <a:outerShdw blurRad="38100" dist="38100" dir="2700000" algn="tl">
                  <a:srgbClr val="C0C0C0"/>
                </a:outerShdw>
              </a:effectLst>
            </a:endParaRPr>
          </a:p>
          <a:p>
            <a:pPr eaLnBrk="1" hangingPunct="1">
              <a:defRPr/>
            </a:pPr>
            <a:r>
              <a:rPr lang="en-US" altLang="zh-CN" dirty="0">
                <a:effectLst>
                  <a:outerShdw blurRad="38100" dist="38100" dir="2700000" algn="tl">
                    <a:srgbClr val="C0C0C0"/>
                  </a:outerShdw>
                </a:effectLst>
              </a:rPr>
              <a:t>C</a:t>
            </a:r>
            <a:r>
              <a:rPr lang="zh-CN" altLang="en-US" dirty="0">
                <a:effectLst>
                  <a:outerShdw blurRad="38100" dist="38100" dir="2700000" algn="tl">
                    <a:srgbClr val="C0C0C0"/>
                  </a:outerShdw>
                </a:effectLst>
              </a:rPr>
              <a:t>、有权在第一审判决宣告后，不经乙同意，提出上诉</a:t>
            </a:r>
            <a:r>
              <a:rPr lang="en-US" altLang="zh-CN" dirty="0">
                <a:effectLst>
                  <a:outerShdw blurRad="38100" dist="38100" dir="2700000" algn="tl">
                    <a:srgbClr val="C0C0C0"/>
                  </a:outerShdw>
                </a:effectLst>
              </a:rPr>
              <a:t>.</a:t>
            </a:r>
          </a:p>
          <a:p>
            <a:pPr eaLnBrk="1" hangingPunct="1">
              <a:defRPr/>
            </a:pPr>
            <a:r>
              <a:rPr lang="en-US" altLang="zh-CN" dirty="0">
                <a:effectLst>
                  <a:outerShdw blurRad="38100" dist="38100" dir="2700000" algn="tl">
                    <a:srgbClr val="C0C0C0"/>
                  </a:outerShdw>
                </a:effectLst>
              </a:rPr>
              <a:t>D</a:t>
            </a:r>
            <a:r>
              <a:rPr lang="zh-CN" altLang="en-US" dirty="0">
                <a:effectLst>
                  <a:outerShdw blurRad="38100" dist="38100" dir="2700000" algn="tl">
                    <a:srgbClr val="C0C0C0"/>
                  </a:outerShdw>
                </a:effectLst>
              </a:rPr>
              <a:t>、同甲的辩护人一样，享有独立的同被告人会见和通信权</a:t>
            </a:r>
            <a:endParaRPr lang="en-US" altLang="zh-CN" dirty="0">
              <a:effectLst>
                <a:outerShdw blurRad="38100" dist="38100" dir="2700000" algn="tl">
                  <a:srgbClr val="C0C0C0"/>
                </a:outerShdw>
              </a:effectLst>
            </a:endParaRPr>
          </a:p>
        </p:txBody>
      </p:sp>
    </p:spTree>
    <p:extLst>
      <p:ext uri="{BB962C8B-B14F-4D97-AF65-F5344CB8AC3E}">
        <p14:creationId xmlns:p14="http://schemas.microsoft.com/office/powerpoint/2010/main" val="2019363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F4D8C4A3-ACF4-460F-BA15-2776794828AC}"/>
              </a:ext>
            </a:extLst>
          </p:cNvPr>
          <p:cNvSpPr>
            <a:spLocks noGrp="1" noChangeArrowheads="1"/>
          </p:cNvSpPr>
          <p:nvPr>
            <p:ph type="title"/>
          </p:nvPr>
        </p:nvSpPr>
        <p:spPr>
          <a:xfrm>
            <a:off x="395288" y="177800"/>
            <a:ext cx="8748712" cy="579438"/>
          </a:xfrm>
        </p:spPr>
        <p:txBody>
          <a:bodyPr/>
          <a:lstStyle/>
          <a:p>
            <a:pPr eaLnBrk="1" hangingPunct="1"/>
            <a:r>
              <a:rPr lang="zh-CN" altLang="en-US" sz="3200">
                <a:solidFill>
                  <a:srgbClr val="960E32"/>
                </a:solidFill>
                <a:latin typeface="隶书" panose="02010509060101010101" pitchFamily="49" charset="-122"/>
              </a:rPr>
              <a:t>律师介入侦查阶段</a:t>
            </a:r>
          </a:p>
        </p:txBody>
      </p:sp>
      <p:sp>
        <p:nvSpPr>
          <p:cNvPr id="289795" name="AutoShape 3">
            <a:extLst>
              <a:ext uri="{FF2B5EF4-FFF2-40B4-BE49-F238E27FC236}">
                <a16:creationId xmlns:a16="http://schemas.microsoft.com/office/drawing/2014/main" id="{A629F41D-A7F6-4863-8DCC-0DCC3BD3B2C2}"/>
              </a:ext>
            </a:extLst>
          </p:cNvPr>
          <p:cNvSpPr>
            <a:spLocks/>
          </p:cNvSpPr>
          <p:nvPr/>
        </p:nvSpPr>
        <p:spPr bwMode="auto">
          <a:xfrm>
            <a:off x="2411413" y="2205038"/>
            <a:ext cx="73025" cy="71437"/>
          </a:xfrm>
          <a:prstGeom prst="leftBrace">
            <a:avLst>
              <a:gd name="adj1" fmla="val 8333"/>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隶书" panose="02010509060101010101" pitchFamily="49" charset="-122"/>
              <a:cs typeface="宋体" panose="02010600030101010101" pitchFamily="2" charset="-122"/>
            </a:endParaRPr>
          </a:p>
        </p:txBody>
      </p:sp>
      <p:sp>
        <p:nvSpPr>
          <p:cNvPr id="289796" name="AutoShape 4">
            <a:extLst>
              <a:ext uri="{FF2B5EF4-FFF2-40B4-BE49-F238E27FC236}">
                <a16:creationId xmlns:a16="http://schemas.microsoft.com/office/drawing/2014/main" id="{62B446F4-05AE-4E78-98AF-A4BC3744DFF7}"/>
              </a:ext>
            </a:extLst>
          </p:cNvPr>
          <p:cNvSpPr>
            <a:spLocks/>
          </p:cNvSpPr>
          <p:nvPr/>
        </p:nvSpPr>
        <p:spPr bwMode="auto">
          <a:xfrm>
            <a:off x="2484438" y="2133600"/>
            <a:ext cx="71437" cy="71438"/>
          </a:xfrm>
          <a:prstGeom prst="leftBrace">
            <a:avLst>
              <a:gd name="adj1" fmla="val 8333"/>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隶书" panose="02010509060101010101" pitchFamily="49" charset="-122"/>
              <a:cs typeface="宋体" panose="02010600030101010101" pitchFamily="2" charset="-122"/>
            </a:endParaRPr>
          </a:p>
        </p:txBody>
      </p:sp>
      <p:sp>
        <p:nvSpPr>
          <p:cNvPr id="289797" name="AutoShape 5">
            <a:extLst>
              <a:ext uri="{FF2B5EF4-FFF2-40B4-BE49-F238E27FC236}">
                <a16:creationId xmlns:a16="http://schemas.microsoft.com/office/drawing/2014/main" id="{9C210BC7-8B08-48F4-8267-CA4D0AD442B9}"/>
              </a:ext>
            </a:extLst>
          </p:cNvPr>
          <p:cNvSpPr>
            <a:spLocks/>
          </p:cNvSpPr>
          <p:nvPr/>
        </p:nvSpPr>
        <p:spPr bwMode="auto">
          <a:xfrm>
            <a:off x="2051050" y="1916113"/>
            <a:ext cx="73025" cy="719137"/>
          </a:xfrm>
          <a:prstGeom prst="leftBrace">
            <a:avLst>
              <a:gd name="adj1" fmla="val 82065"/>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隶书" panose="02010509060101010101" pitchFamily="49" charset="-122"/>
              <a:cs typeface="宋体" panose="02010600030101010101" pitchFamily="2" charset="-122"/>
            </a:endParaRPr>
          </a:p>
        </p:txBody>
      </p:sp>
      <p:sp>
        <p:nvSpPr>
          <p:cNvPr id="289798" name="AutoShape 6">
            <a:extLst>
              <a:ext uri="{FF2B5EF4-FFF2-40B4-BE49-F238E27FC236}">
                <a16:creationId xmlns:a16="http://schemas.microsoft.com/office/drawing/2014/main" id="{AB452E15-DF22-42E2-A656-5BF873DDD973}"/>
              </a:ext>
            </a:extLst>
          </p:cNvPr>
          <p:cNvSpPr>
            <a:spLocks/>
          </p:cNvSpPr>
          <p:nvPr/>
        </p:nvSpPr>
        <p:spPr bwMode="auto">
          <a:xfrm>
            <a:off x="1835150" y="1700213"/>
            <a:ext cx="504825" cy="1223962"/>
          </a:xfrm>
          <a:prstGeom prst="leftBrace">
            <a:avLst>
              <a:gd name="adj1" fmla="val 20204"/>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隶书" panose="02010509060101010101" pitchFamily="49" charset="-122"/>
              <a:cs typeface="宋体" panose="02010600030101010101" pitchFamily="2" charset="-122"/>
            </a:endParaRPr>
          </a:p>
        </p:txBody>
      </p:sp>
      <p:sp>
        <p:nvSpPr>
          <p:cNvPr id="289799" name="AutoShape 7">
            <a:extLst>
              <a:ext uri="{FF2B5EF4-FFF2-40B4-BE49-F238E27FC236}">
                <a16:creationId xmlns:a16="http://schemas.microsoft.com/office/drawing/2014/main" id="{60C7A2B9-28C4-4878-A440-8DFEC68D3B16}"/>
              </a:ext>
            </a:extLst>
          </p:cNvPr>
          <p:cNvSpPr>
            <a:spLocks/>
          </p:cNvSpPr>
          <p:nvPr/>
        </p:nvSpPr>
        <p:spPr bwMode="auto">
          <a:xfrm>
            <a:off x="1908175" y="1700213"/>
            <a:ext cx="655638" cy="1490662"/>
          </a:xfrm>
          <a:prstGeom prst="leftBrace">
            <a:avLst>
              <a:gd name="adj1" fmla="val 18947"/>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隶书" panose="02010509060101010101" pitchFamily="49" charset="-122"/>
              <a:cs typeface="宋体" panose="02010600030101010101" pitchFamily="2" charset="-122"/>
            </a:endParaRPr>
          </a:p>
        </p:txBody>
      </p:sp>
      <p:sp>
        <p:nvSpPr>
          <p:cNvPr id="289800" name="AutoShape 8">
            <a:extLst>
              <a:ext uri="{FF2B5EF4-FFF2-40B4-BE49-F238E27FC236}">
                <a16:creationId xmlns:a16="http://schemas.microsoft.com/office/drawing/2014/main" id="{3FDE7B2D-9005-4544-9DAB-F9D5A241F444}"/>
              </a:ext>
            </a:extLst>
          </p:cNvPr>
          <p:cNvSpPr>
            <a:spLocks/>
          </p:cNvSpPr>
          <p:nvPr/>
        </p:nvSpPr>
        <p:spPr bwMode="auto">
          <a:xfrm>
            <a:off x="900113" y="1412875"/>
            <a:ext cx="360362" cy="3600450"/>
          </a:xfrm>
          <a:prstGeom prst="leftBrace">
            <a:avLst>
              <a:gd name="adj1" fmla="val 8326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隶书" panose="02010509060101010101" pitchFamily="49" charset="-122"/>
              <a:cs typeface="宋体" panose="02010600030101010101" pitchFamily="2" charset="-122"/>
            </a:endParaRPr>
          </a:p>
        </p:txBody>
      </p:sp>
      <p:sp>
        <p:nvSpPr>
          <p:cNvPr id="289801" name="AutoShape 9">
            <a:extLst>
              <a:ext uri="{FF2B5EF4-FFF2-40B4-BE49-F238E27FC236}">
                <a16:creationId xmlns:a16="http://schemas.microsoft.com/office/drawing/2014/main" id="{839052AF-CF0A-48B5-8B02-14709D277245}"/>
              </a:ext>
            </a:extLst>
          </p:cNvPr>
          <p:cNvSpPr>
            <a:spLocks/>
          </p:cNvSpPr>
          <p:nvPr/>
        </p:nvSpPr>
        <p:spPr bwMode="auto">
          <a:xfrm>
            <a:off x="1187450" y="1412875"/>
            <a:ext cx="71438" cy="1728788"/>
          </a:xfrm>
          <a:prstGeom prst="leftBrace">
            <a:avLst>
              <a:gd name="adj1" fmla="val 201665"/>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隶书" panose="02010509060101010101" pitchFamily="49" charset="-122"/>
              <a:cs typeface="宋体" panose="02010600030101010101" pitchFamily="2" charset="-122"/>
            </a:endParaRPr>
          </a:p>
        </p:txBody>
      </p:sp>
      <p:sp>
        <p:nvSpPr>
          <p:cNvPr id="690186" name="AutoShape 10">
            <a:hlinkClick r:id="" action="ppaction://noaction"/>
            <a:extLst>
              <a:ext uri="{FF2B5EF4-FFF2-40B4-BE49-F238E27FC236}">
                <a16:creationId xmlns:a16="http://schemas.microsoft.com/office/drawing/2014/main" id="{427AA8AB-4F5E-4324-ACFA-06F8ADE4C344}"/>
              </a:ext>
            </a:extLst>
          </p:cNvPr>
          <p:cNvSpPr>
            <a:spLocks/>
          </p:cNvSpPr>
          <p:nvPr/>
        </p:nvSpPr>
        <p:spPr bwMode="auto">
          <a:xfrm>
            <a:off x="3859213" y="1123950"/>
            <a:ext cx="425450" cy="1441450"/>
          </a:xfrm>
          <a:prstGeom prst="leftBrace">
            <a:avLst>
              <a:gd name="adj1" fmla="val 28046"/>
              <a:gd name="adj2" fmla="val 51722"/>
            </a:avLst>
          </a:prstGeom>
          <a:solidFill>
            <a:schemeClr val="accent1"/>
          </a:solidFill>
          <a:ln w="9525">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ctr" defTabSz="914400" rtl="0" eaLnBrk="1" fontAlgn="base" latinLnBrk="0" hangingPunct="1">
              <a:lnSpc>
                <a:spcPct val="115000"/>
              </a:lnSpc>
              <a:spcBef>
                <a:spcPct val="20000"/>
              </a:spcBef>
              <a:spcAft>
                <a:spcPct val="0"/>
              </a:spcAft>
              <a:buClr>
                <a:srgbClr val="A50021"/>
              </a:buClr>
              <a:buSzPct val="75000"/>
              <a:buFont typeface="Wingdings" panose="05000000000000000000" pitchFamily="2" charset="2"/>
              <a:buNone/>
              <a:tabLst/>
              <a:defRPr/>
            </a:pPr>
            <a:endParaRPr kumimoji="1" lang="zh-CN" altLang="en-US" sz="2800" b="0" i="0" u="none" strike="noStrike" kern="1200" cap="none" spc="0" normalizeH="0" baseline="0" noProof="0">
              <a:ln>
                <a:noFill/>
              </a:ln>
              <a:solidFill>
                <a:srgbClr val="000000"/>
              </a:solidFill>
              <a:effectLst/>
              <a:uLnTx/>
              <a:uFillTx/>
              <a:latin typeface="隶书" panose="02010509060101010101" pitchFamily="49" charset="-122"/>
              <a:ea typeface="隶书" panose="02010509060101010101" pitchFamily="49" charset="-122"/>
              <a:cs typeface="宋体" panose="02010600030101010101" pitchFamily="2" charset="-122"/>
            </a:endParaRPr>
          </a:p>
        </p:txBody>
      </p:sp>
      <p:sp>
        <p:nvSpPr>
          <p:cNvPr id="690187" name="AutoShape 11">
            <a:hlinkClick r:id="" action="ppaction://noaction"/>
            <a:extLst>
              <a:ext uri="{FF2B5EF4-FFF2-40B4-BE49-F238E27FC236}">
                <a16:creationId xmlns:a16="http://schemas.microsoft.com/office/drawing/2014/main" id="{4B85AF86-EE21-4499-AEB8-FDBE90F0A85C}"/>
              </a:ext>
            </a:extLst>
          </p:cNvPr>
          <p:cNvSpPr>
            <a:spLocks/>
          </p:cNvSpPr>
          <p:nvPr/>
        </p:nvSpPr>
        <p:spPr bwMode="auto">
          <a:xfrm>
            <a:off x="468313" y="1076325"/>
            <a:ext cx="1028700" cy="5521325"/>
          </a:xfrm>
          <a:prstGeom prst="leftBrace">
            <a:avLst>
              <a:gd name="adj1" fmla="val 66967"/>
              <a:gd name="adj2" fmla="val 41375"/>
            </a:avLst>
          </a:prstGeom>
          <a:solidFill>
            <a:schemeClr val="accent1"/>
          </a:solidFill>
          <a:ln w="9525">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ctr" defTabSz="914400" rtl="0" eaLnBrk="1" fontAlgn="base" latinLnBrk="0" hangingPunct="1">
              <a:lnSpc>
                <a:spcPct val="115000"/>
              </a:lnSpc>
              <a:spcBef>
                <a:spcPct val="20000"/>
              </a:spcBef>
              <a:spcAft>
                <a:spcPct val="0"/>
              </a:spcAft>
              <a:buClr>
                <a:srgbClr val="A50021"/>
              </a:buClr>
              <a:buSzPct val="75000"/>
              <a:buFont typeface="Wingdings" panose="05000000000000000000" pitchFamily="2" charset="2"/>
              <a:buChar char="n"/>
              <a:tabLst/>
              <a:defRPr/>
            </a:pPr>
            <a:endParaRPr kumimoji="1" lang="zh-CN" altLang="en-US" sz="2800" b="0" i="0" u="none" strike="noStrike" kern="1200" cap="none" spc="0" normalizeH="0" baseline="0" noProof="0">
              <a:ln>
                <a:noFill/>
              </a:ln>
              <a:solidFill>
                <a:srgbClr val="000000"/>
              </a:solidFill>
              <a:effectLst/>
              <a:uLnTx/>
              <a:uFillTx/>
              <a:latin typeface="隶书" panose="02010509060101010101" pitchFamily="49" charset="-122"/>
              <a:ea typeface="隶书" panose="02010509060101010101" pitchFamily="49" charset="-122"/>
              <a:cs typeface="宋体" panose="02010600030101010101" pitchFamily="2" charset="-122"/>
            </a:endParaRPr>
          </a:p>
        </p:txBody>
      </p:sp>
      <p:sp>
        <p:nvSpPr>
          <p:cNvPr id="690188" name="AutoShape 12">
            <a:hlinkClick r:id="" action="ppaction://noaction"/>
            <a:extLst>
              <a:ext uri="{FF2B5EF4-FFF2-40B4-BE49-F238E27FC236}">
                <a16:creationId xmlns:a16="http://schemas.microsoft.com/office/drawing/2014/main" id="{AA8405C8-C1AF-4CFD-8E86-A545F6E241B4}"/>
              </a:ext>
            </a:extLst>
          </p:cNvPr>
          <p:cNvSpPr>
            <a:spLocks/>
          </p:cNvSpPr>
          <p:nvPr/>
        </p:nvSpPr>
        <p:spPr bwMode="auto">
          <a:xfrm>
            <a:off x="3852863" y="2997200"/>
            <a:ext cx="431800" cy="1655763"/>
          </a:xfrm>
          <a:prstGeom prst="leftBrace">
            <a:avLst>
              <a:gd name="adj1" fmla="val 31955"/>
              <a:gd name="adj2" fmla="val 50000"/>
            </a:avLst>
          </a:prstGeom>
          <a:solidFill>
            <a:schemeClr val="accent1"/>
          </a:solidFill>
          <a:ln w="9525">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ctr" defTabSz="914400" rtl="0" eaLnBrk="1" fontAlgn="base" latinLnBrk="0" hangingPunct="1">
              <a:lnSpc>
                <a:spcPct val="115000"/>
              </a:lnSpc>
              <a:spcBef>
                <a:spcPct val="20000"/>
              </a:spcBef>
              <a:spcAft>
                <a:spcPct val="0"/>
              </a:spcAft>
              <a:buClr>
                <a:srgbClr val="A50021"/>
              </a:buClr>
              <a:buSzPct val="75000"/>
              <a:buFont typeface="Wingdings" panose="05000000000000000000" pitchFamily="2" charset="2"/>
              <a:buNone/>
              <a:tabLst/>
              <a:defRPr/>
            </a:pPr>
            <a:endParaRPr kumimoji="1" lang="zh-CN" altLang="en-US" sz="2800" b="0" i="0" u="none" strike="noStrike" kern="1200" cap="none" spc="0" normalizeH="0" baseline="0" noProof="0">
              <a:ln>
                <a:noFill/>
              </a:ln>
              <a:solidFill>
                <a:srgbClr val="000000"/>
              </a:solidFill>
              <a:effectLst/>
              <a:uLnTx/>
              <a:uFillTx/>
              <a:latin typeface="隶书" panose="02010509060101010101" pitchFamily="49" charset="-122"/>
              <a:ea typeface="隶书" panose="02010509060101010101" pitchFamily="49" charset="-122"/>
              <a:cs typeface="宋体" panose="02010600030101010101" pitchFamily="2" charset="-122"/>
            </a:endParaRPr>
          </a:p>
        </p:txBody>
      </p:sp>
      <p:sp>
        <p:nvSpPr>
          <p:cNvPr id="690189" name="Rectangle 13">
            <a:extLst>
              <a:ext uri="{FF2B5EF4-FFF2-40B4-BE49-F238E27FC236}">
                <a16:creationId xmlns:a16="http://schemas.microsoft.com/office/drawing/2014/main" id="{A22A2146-C38A-476C-9CE4-AFB2BDCBD90E}"/>
              </a:ext>
            </a:extLst>
          </p:cNvPr>
          <p:cNvSpPr>
            <a:spLocks noChangeArrowheads="1"/>
          </p:cNvSpPr>
          <p:nvPr/>
        </p:nvSpPr>
        <p:spPr bwMode="auto">
          <a:xfrm>
            <a:off x="4464050" y="908050"/>
            <a:ext cx="45720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l" defTabSz="914400" rtl="0" eaLnBrk="0" fontAlgn="base" latinLnBrk="0" hangingPunct="0">
              <a:lnSpc>
                <a:spcPct val="140000"/>
              </a:lnSpc>
              <a:spcBef>
                <a:spcPct val="0"/>
              </a:spcBef>
              <a:spcAft>
                <a:spcPct val="0"/>
              </a:spcAft>
              <a:buClrTx/>
              <a:buSzTx/>
              <a:buFontTx/>
              <a:buNone/>
              <a:tabLst/>
              <a:defRPr/>
            </a:pPr>
            <a:r>
              <a:rPr kumimoji="1" lang="zh-CN" altLang="en-US" sz="1800" b="0" i="0" u="none" strike="noStrike" kern="1200" cap="none" spc="0" normalizeH="0" baseline="0" noProof="0" dirty="0">
                <a:ln>
                  <a:noFill/>
                </a:ln>
                <a:solidFill>
                  <a:srgbClr val="BC5E00"/>
                </a:solidFill>
                <a:effectLst/>
                <a:uLnTx/>
                <a:uFillTx/>
                <a:latin typeface="Tahoma" panose="020B0604030504040204" pitchFamily="34" charset="0"/>
                <a:ea typeface="宋体" panose="02010600030101010101" pitchFamily="2" charset="-122"/>
                <a:cs typeface="+mn-cs"/>
              </a:rPr>
              <a:t>▇  </a:t>
            </a:r>
            <a:r>
              <a:rPr kumimoji="0" lang="zh-CN" altLang="en-US" sz="20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解答法律咨询；</a:t>
            </a:r>
          </a:p>
          <a:p>
            <a:pPr marL="457200" marR="0" lvl="0" indent="-457200" algn="l" defTabSz="914400" rtl="0" eaLnBrk="0" fontAlgn="base" latinLnBrk="0" hangingPunct="0">
              <a:lnSpc>
                <a:spcPct val="140000"/>
              </a:lnSpc>
              <a:spcBef>
                <a:spcPct val="0"/>
              </a:spcBef>
              <a:spcAft>
                <a:spcPct val="0"/>
              </a:spcAft>
              <a:buClrTx/>
              <a:buSzTx/>
              <a:buFontTx/>
              <a:buNone/>
              <a:tabLst/>
              <a:defRPr/>
            </a:pPr>
            <a:r>
              <a:rPr kumimoji="1" lang="zh-CN" altLang="en-US" sz="1800" b="0" i="0" u="none" strike="noStrike" kern="1200" cap="none" spc="0" normalizeH="0" baseline="0" noProof="0" dirty="0">
                <a:ln>
                  <a:noFill/>
                </a:ln>
                <a:solidFill>
                  <a:srgbClr val="BC5E00"/>
                </a:solidFill>
                <a:effectLst/>
                <a:uLnTx/>
                <a:uFillTx/>
                <a:latin typeface="Tahoma" panose="020B0604030504040204" pitchFamily="34" charset="0"/>
                <a:ea typeface="宋体" panose="02010600030101010101" pitchFamily="2" charset="-122"/>
                <a:cs typeface="+mn-cs"/>
              </a:rPr>
              <a:t>▇  </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代理申诉、控告；</a:t>
            </a:r>
          </a:p>
          <a:p>
            <a:pPr marL="457200" marR="0" lvl="0" indent="-457200" algn="l" defTabSz="914400" rtl="0" eaLnBrk="0" fontAlgn="base" latinLnBrk="0" hangingPunct="0">
              <a:lnSpc>
                <a:spcPct val="140000"/>
              </a:lnSpc>
              <a:spcBef>
                <a:spcPct val="0"/>
              </a:spcBef>
              <a:spcAft>
                <a:spcPct val="0"/>
              </a:spcAft>
              <a:buClrTx/>
              <a:buSzTx/>
              <a:buFontTx/>
              <a:buNone/>
              <a:tabLst/>
              <a:defRPr/>
            </a:pPr>
            <a:r>
              <a:rPr kumimoji="1" lang="zh-CN" altLang="en-US" sz="1800" b="0" i="0" u="none" strike="noStrike" kern="1200" cap="none" spc="0" normalizeH="0" baseline="0" noProof="0" dirty="0">
                <a:ln>
                  <a:noFill/>
                </a:ln>
                <a:solidFill>
                  <a:srgbClr val="BC5E00"/>
                </a:solidFill>
                <a:effectLst/>
                <a:uLnTx/>
                <a:uFillTx/>
                <a:latin typeface="Tahoma" panose="020B0604030504040204" pitchFamily="34" charset="0"/>
                <a:ea typeface="宋体" panose="02010600030101010101" pitchFamily="2" charset="-122"/>
                <a:cs typeface="+mn-cs"/>
              </a:rPr>
              <a:t>▇  </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代替犯罪嫌疑人申请取保候审；</a:t>
            </a:r>
          </a:p>
          <a:p>
            <a:pPr marL="457200" marR="0" lvl="0" indent="-457200" algn="l" defTabSz="914400" rtl="0" eaLnBrk="0" fontAlgn="base" latinLnBrk="0" hangingPunct="0">
              <a:lnSpc>
                <a:spcPct val="140000"/>
              </a:lnSpc>
              <a:spcBef>
                <a:spcPct val="0"/>
              </a:spcBef>
              <a:spcAft>
                <a:spcPct val="0"/>
              </a:spcAft>
              <a:buClrTx/>
              <a:buSzTx/>
              <a:buFontTx/>
              <a:buNone/>
              <a:tabLst/>
              <a:defRPr/>
            </a:pPr>
            <a:r>
              <a:rPr kumimoji="1" lang="zh-CN" altLang="en-US" sz="1800" b="0" i="0" u="none" strike="noStrike" kern="1200" cap="none" spc="0" normalizeH="0" baseline="0" noProof="0" dirty="0">
                <a:ln>
                  <a:noFill/>
                </a:ln>
                <a:solidFill>
                  <a:srgbClr val="BC5E00"/>
                </a:solidFill>
                <a:effectLst/>
                <a:uLnTx/>
                <a:uFillTx/>
                <a:latin typeface="Tahoma" panose="020B0604030504040204" pitchFamily="34" charset="0"/>
                <a:ea typeface="宋体" panose="02010600030101010101" pitchFamily="2" charset="-122"/>
                <a:cs typeface="+mn-cs"/>
              </a:rPr>
              <a:t>▇  </a:t>
            </a:r>
            <a:r>
              <a:rPr kumimoji="0" lang="zh-CN" altLang="en-US" sz="1800" b="0" i="0" u="none" strike="noStrike" kern="1200" cap="none" spc="0" normalizeH="0" baseline="0" noProof="0" dirty="0">
                <a:ln>
                  <a:noFill/>
                </a:ln>
                <a:solidFill>
                  <a:srgbClr val="FF0000"/>
                </a:solidFill>
                <a:effectLst/>
                <a:uLnTx/>
                <a:uFillTx/>
                <a:latin typeface="Tahoma" panose="020B0604030504040204" pitchFamily="34" charset="0"/>
                <a:ea typeface="宋体" panose="02010600030101010101" pitchFamily="2" charset="-122"/>
                <a:cs typeface="+mn-cs"/>
              </a:rPr>
              <a:t>代理</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申请回避</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a:t>
            </a:r>
            <a:r>
              <a:rPr kumimoji="0" lang="zh-CN" altLang="en-US" sz="1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要求</a:t>
            </a:r>
            <a:r>
              <a:rPr kumimoji="0" lang="en-US" altLang="zh-CN" sz="1800" b="0" i="0" u="none" strike="noStrike" kern="1200" cap="none" spc="0" normalizeH="0" baseline="0" noProof="0" dirty="0">
                <a:ln>
                  <a:noFill/>
                </a:ln>
                <a:solidFill>
                  <a:srgbClr val="000000"/>
                </a:solidFill>
                <a:effectLst/>
                <a:uLnTx/>
                <a:uFillTx/>
                <a:latin typeface="Tahoma" panose="020B0604030504040204" pitchFamily="34" charset="0"/>
                <a:ea typeface="宋体" panose="02010600030101010101" pitchFamily="2" charset="-122"/>
                <a:cs typeface="+mn-cs"/>
              </a:rPr>
              <a:t>]</a:t>
            </a:r>
            <a:endParaRPr kumimoji="1" lang="zh-CN" altLang="en-US" sz="3200" b="0" i="0" u="none" strike="noStrike" kern="1200" cap="none" spc="0" normalizeH="0" baseline="0" noProof="0" dirty="0">
              <a:ln>
                <a:noFill/>
              </a:ln>
              <a:solidFill>
                <a:srgbClr val="BC5E00"/>
              </a:solidFill>
              <a:effectLst/>
              <a:uLnTx/>
              <a:uFillTx/>
              <a:latin typeface="隶书" panose="02010509060101010101" pitchFamily="49" charset="-122"/>
              <a:ea typeface="隶书" panose="02010509060101010101" pitchFamily="49" charset="-122"/>
              <a:cs typeface="宋体" panose="02010600030101010101" pitchFamily="2" charset="-122"/>
            </a:endParaRPr>
          </a:p>
        </p:txBody>
      </p:sp>
      <p:sp>
        <p:nvSpPr>
          <p:cNvPr id="690190" name="Text Box 14">
            <a:extLst>
              <a:ext uri="{FF2B5EF4-FFF2-40B4-BE49-F238E27FC236}">
                <a16:creationId xmlns:a16="http://schemas.microsoft.com/office/drawing/2014/main" id="{2F536BB2-4A65-45A5-978B-C558233A682A}"/>
              </a:ext>
            </a:extLst>
          </p:cNvPr>
          <p:cNvSpPr txBox="1">
            <a:spLocks noChangeArrowheads="1"/>
          </p:cNvSpPr>
          <p:nvPr/>
        </p:nvSpPr>
        <p:spPr bwMode="auto">
          <a:xfrm>
            <a:off x="4500563" y="2852738"/>
            <a:ext cx="52197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l" defTabSz="914400" rtl="0" eaLnBrk="0" fontAlgn="base" latinLnBrk="0" hangingPunct="0">
              <a:lnSpc>
                <a:spcPct val="150000"/>
              </a:lnSpc>
              <a:spcBef>
                <a:spcPct val="0"/>
              </a:spcBef>
              <a:spcAft>
                <a:spcPct val="0"/>
              </a:spcAft>
              <a:buClrTx/>
              <a:buSzTx/>
              <a:buFontTx/>
              <a:buNone/>
              <a:tabLst/>
              <a:defRPr/>
            </a:pPr>
            <a:r>
              <a:rPr kumimoji="1" lang="zh-CN" altLang="en-US" sz="1800" b="0" i="0" u="none" strike="noStrike" kern="1200" cap="none" spc="0" normalizeH="0" baseline="0" noProof="0">
                <a:ln>
                  <a:noFill/>
                </a:ln>
                <a:solidFill>
                  <a:srgbClr val="BC5E00"/>
                </a:solidFill>
                <a:effectLst/>
                <a:uLnTx/>
                <a:uFillTx/>
                <a:latin typeface="Tahoma" panose="020B0604030504040204" pitchFamily="34" charset="0"/>
                <a:ea typeface="宋体" panose="02010600030101010101" pitchFamily="2" charset="-122"/>
                <a:cs typeface="+mn-cs"/>
              </a:rPr>
              <a:t>▇  </a:t>
            </a:r>
            <a:r>
              <a:rPr kumimoji="0" lang="zh-CN" altLang="en-US"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向侦查机关了解犯罪嫌疑人涉嫌</a:t>
            </a:r>
          </a:p>
          <a:p>
            <a:pPr marL="457200" marR="0" lvl="0" indent="-457200" algn="l" defTabSz="914400" rtl="0" eaLnBrk="0" fontAlgn="base" latinLnBrk="0" hangingPunct="0">
              <a:lnSpc>
                <a:spcPct val="150000"/>
              </a:lnSpc>
              <a:spcBef>
                <a:spcPct val="0"/>
              </a:spcBef>
              <a:spcAft>
                <a:spcPct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     的罪名；</a:t>
            </a:r>
          </a:p>
          <a:p>
            <a:pPr marL="457200" marR="0" lvl="0" indent="-457200" algn="l" defTabSz="914400" rtl="0" eaLnBrk="0" fontAlgn="base" latinLnBrk="0" hangingPunct="0">
              <a:lnSpc>
                <a:spcPct val="150000"/>
              </a:lnSpc>
              <a:spcBef>
                <a:spcPct val="0"/>
              </a:spcBef>
              <a:spcAft>
                <a:spcPct val="0"/>
              </a:spcAft>
              <a:buClrTx/>
              <a:buSzTx/>
              <a:buFontTx/>
              <a:buNone/>
              <a:tabLst/>
              <a:defRPr/>
            </a:pPr>
            <a:r>
              <a:rPr kumimoji="1" lang="zh-CN" altLang="en-US" sz="1800" b="0" i="0" u="none" strike="noStrike" kern="1200" cap="none" spc="0" normalizeH="0" baseline="0" noProof="0">
                <a:ln>
                  <a:noFill/>
                </a:ln>
                <a:solidFill>
                  <a:srgbClr val="BC5E00"/>
                </a:solidFill>
                <a:effectLst/>
                <a:uLnTx/>
                <a:uFillTx/>
                <a:latin typeface="Tahoma" panose="020B0604030504040204" pitchFamily="34" charset="0"/>
                <a:ea typeface="宋体" panose="02010600030101010101" pitchFamily="2" charset="-122"/>
                <a:cs typeface="+mn-cs"/>
              </a:rPr>
              <a:t>▇  </a:t>
            </a:r>
            <a:r>
              <a:rPr kumimoji="0" lang="zh-CN" altLang="en-US"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会见在押的犯罪嫌疑人，向其了</a:t>
            </a:r>
          </a:p>
          <a:p>
            <a:pPr marL="457200" marR="0" lvl="0" indent="-457200" algn="l" defTabSz="914400" rtl="0" eaLnBrk="0" fontAlgn="base" latinLnBrk="0" hangingPunct="0">
              <a:lnSpc>
                <a:spcPct val="150000"/>
              </a:lnSpc>
              <a:spcBef>
                <a:spcPct val="0"/>
              </a:spcBef>
              <a:spcAft>
                <a:spcPct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     解有关案件情况。</a:t>
            </a:r>
          </a:p>
        </p:txBody>
      </p:sp>
      <p:sp>
        <p:nvSpPr>
          <p:cNvPr id="690191" name="Text Box 15" descr="信纸">
            <a:extLst>
              <a:ext uri="{FF2B5EF4-FFF2-40B4-BE49-F238E27FC236}">
                <a16:creationId xmlns:a16="http://schemas.microsoft.com/office/drawing/2014/main" id="{83445BFF-935B-46AA-B383-7F0FA2265659}"/>
              </a:ext>
            </a:extLst>
          </p:cNvPr>
          <p:cNvSpPr txBox="1">
            <a:spLocks noChangeArrowheads="1"/>
          </p:cNvSpPr>
          <p:nvPr/>
        </p:nvSpPr>
        <p:spPr bwMode="auto">
          <a:xfrm>
            <a:off x="1692275" y="4972050"/>
            <a:ext cx="2076450" cy="1625600"/>
          </a:xfrm>
          <a:prstGeom prst="rect">
            <a:avLst/>
          </a:prstGeom>
          <a:blipFill dpi="0" rotWithShape="1">
            <a:blip r:embed="rId3"/>
            <a:srcRect/>
            <a:tile tx="0" ty="0" sx="100000" sy="100000" flip="none" algn="tl"/>
          </a:blipFill>
          <a:ln w="952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l" defTabSz="914400" rtl="0" eaLnBrk="1" fontAlgn="base" latinLnBrk="0" hangingPunct="1">
              <a:lnSpc>
                <a:spcPct val="100000"/>
              </a:lnSpc>
              <a:spcBef>
                <a:spcPct val="20000"/>
              </a:spcBef>
              <a:spcAft>
                <a:spcPct val="0"/>
              </a:spcAft>
              <a:buClr>
                <a:srgbClr val="99CC00"/>
              </a:buClr>
              <a:buSzPct val="60000"/>
              <a:buFont typeface="Wingdings" panose="05000000000000000000" pitchFamily="2" charset="2"/>
              <a:buChar char="n"/>
              <a:tabLst/>
              <a:defRPr/>
            </a:pPr>
            <a:r>
              <a:rPr kumimoji="0" lang="zh-CN" altLang="en-US" sz="20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律师为侦查阶段的犯罪嫌疑人提供法律服务的性质</a:t>
            </a:r>
            <a:endParaRPr kumimoji="1" lang="zh-CN" altLang="en-US" sz="2000" b="1" i="0" u="sng" strike="noStrike" kern="1200" cap="none" spc="0" normalizeH="0" baseline="0" noProof="0">
              <a:ln>
                <a:noFill/>
              </a:ln>
              <a:solidFill>
                <a:srgbClr val="9D051E"/>
              </a:solidFill>
              <a:effectLst/>
              <a:uLnTx/>
              <a:uFillTx/>
              <a:latin typeface="隶书" panose="02010509060101010101" pitchFamily="49" charset="-122"/>
              <a:ea typeface="隶书" panose="02010509060101010101" pitchFamily="49" charset="-122"/>
              <a:cs typeface="宋体" panose="02010600030101010101" pitchFamily="2" charset="-122"/>
            </a:endParaRPr>
          </a:p>
        </p:txBody>
      </p:sp>
      <p:sp>
        <p:nvSpPr>
          <p:cNvPr id="690192" name="Text Box 16" descr="信纸">
            <a:extLst>
              <a:ext uri="{FF2B5EF4-FFF2-40B4-BE49-F238E27FC236}">
                <a16:creationId xmlns:a16="http://schemas.microsoft.com/office/drawing/2014/main" id="{7E218600-E0CE-4B34-839A-F9D607C98B2D}"/>
              </a:ext>
            </a:extLst>
          </p:cNvPr>
          <p:cNvSpPr txBox="1">
            <a:spLocks noChangeArrowheads="1"/>
          </p:cNvSpPr>
          <p:nvPr/>
        </p:nvSpPr>
        <p:spPr bwMode="auto">
          <a:xfrm>
            <a:off x="1619250" y="1052513"/>
            <a:ext cx="2122488" cy="1625600"/>
          </a:xfrm>
          <a:prstGeom prst="rect">
            <a:avLst/>
          </a:prstGeom>
          <a:blipFill dpi="0" rotWithShape="1">
            <a:blip r:embed="rId3"/>
            <a:srcRect/>
            <a:tile tx="0" ty="0" sx="100000" sy="100000" flip="none" algn="tl"/>
          </a:blipFill>
          <a:ln w="952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l" defTabSz="914400" rtl="0" eaLnBrk="1" fontAlgn="base" latinLnBrk="0" hangingPunct="1">
              <a:lnSpc>
                <a:spcPct val="100000"/>
              </a:lnSpc>
              <a:spcBef>
                <a:spcPct val="20000"/>
              </a:spcBef>
              <a:spcAft>
                <a:spcPct val="0"/>
              </a:spcAft>
              <a:buClr>
                <a:srgbClr val="99CC00"/>
              </a:buClr>
              <a:buSzPct val="60000"/>
              <a:buFont typeface="Wingdings" panose="05000000000000000000" pitchFamily="2" charset="2"/>
              <a:buChar char="n"/>
              <a:tabLst/>
              <a:defRPr/>
            </a:pPr>
            <a:r>
              <a:rPr kumimoji="0" lang="zh-CN" altLang="en-US" sz="20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律师为侦查阶段的犯罪嫌疑人提供法律服务的内容</a:t>
            </a:r>
            <a:endParaRPr kumimoji="1" lang="zh-CN" altLang="en-US" sz="2000" b="1" i="0" u="sng" strike="noStrike" kern="1200" cap="none" spc="0" normalizeH="0" baseline="0" noProof="0">
              <a:ln>
                <a:noFill/>
              </a:ln>
              <a:solidFill>
                <a:srgbClr val="9D051E"/>
              </a:solidFill>
              <a:effectLst/>
              <a:uLnTx/>
              <a:uFillTx/>
              <a:latin typeface="隶书" panose="02010509060101010101" pitchFamily="49" charset="-122"/>
              <a:ea typeface="宋体" panose="02010600030101010101" pitchFamily="2" charset="-122"/>
              <a:cs typeface="+mn-cs"/>
            </a:endParaRPr>
          </a:p>
        </p:txBody>
      </p:sp>
      <p:sp>
        <p:nvSpPr>
          <p:cNvPr id="690193" name="Text Box 17" descr="信纸">
            <a:extLst>
              <a:ext uri="{FF2B5EF4-FFF2-40B4-BE49-F238E27FC236}">
                <a16:creationId xmlns:a16="http://schemas.microsoft.com/office/drawing/2014/main" id="{FD0CA648-4A1B-424A-ABBF-D16AAF19A7B5}"/>
              </a:ext>
            </a:extLst>
          </p:cNvPr>
          <p:cNvSpPr txBox="1">
            <a:spLocks noChangeArrowheads="1"/>
          </p:cNvSpPr>
          <p:nvPr/>
        </p:nvSpPr>
        <p:spPr bwMode="auto">
          <a:xfrm>
            <a:off x="1692275" y="3027363"/>
            <a:ext cx="2046288" cy="1625600"/>
          </a:xfrm>
          <a:prstGeom prst="rect">
            <a:avLst/>
          </a:prstGeom>
          <a:blipFill dpi="0" rotWithShape="1">
            <a:blip r:embed="rId3"/>
            <a:srcRect/>
            <a:tile tx="0" ty="0" sx="100000" sy="100000" flip="none" algn="tl"/>
          </a:blipFill>
          <a:ln w="952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l" defTabSz="914400" rtl="0" eaLnBrk="1" fontAlgn="base" latinLnBrk="0" hangingPunct="1">
              <a:lnSpc>
                <a:spcPct val="100000"/>
              </a:lnSpc>
              <a:spcBef>
                <a:spcPct val="20000"/>
              </a:spcBef>
              <a:spcAft>
                <a:spcPct val="0"/>
              </a:spcAft>
              <a:buClr>
                <a:srgbClr val="99CC00"/>
              </a:buClr>
              <a:buSzPct val="60000"/>
              <a:buFont typeface="Wingdings" panose="05000000000000000000" pitchFamily="2" charset="2"/>
              <a:buChar char="n"/>
              <a:tabLst/>
              <a:defRPr/>
            </a:pPr>
            <a:r>
              <a:rPr kumimoji="0" lang="zh-CN" altLang="en-US" sz="2000" b="0" i="0" u="none" strike="noStrike" kern="1200" cap="none" spc="0" normalizeH="0" baseline="0" noProof="0">
                <a:ln>
                  <a:noFill/>
                </a:ln>
                <a:solidFill>
                  <a:srgbClr val="000000"/>
                </a:solidFill>
                <a:effectLst/>
                <a:uLnTx/>
                <a:uFillTx/>
                <a:latin typeface="Tahoma" panose="020B0604030504040204" pitchFamily="34" charset="0"/>
                <a:ea typeface="宋体" panose="02010600030101010101" pitchFamily="2" charset="-122"/>
                <a:cs typeface="+mn-cs"/>
              </a:rPr>
              <a:t>律师为侦查阶段的犯罪嫌疑人提供法律服务时享有的权利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0187"/>
                                        </p:tgtEl>
                                        <p:attrNameLst>
                                          <p:attrName>style.visibility</p:attrName>
                                        </p:attrNameLst>
                                      </p:cBhvr>
                                      <p:to>
                                        <p:strVal val="visible"/>
                                      </p:to>
                                    </p:set>
                                    <p:animEffect transition="in" filter="wipe(left)">
                                      <p:cBhvr>
                                        <p:cTn id="7" dur="500"/>
                                        <p:tgtEl>
                                          <p:spTgt spid="690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690192"/>
                                        </p:tgtEl>
                                        <p:attrNameLst>
                                          <p:attrName>style.visibility</p:attrName>
                                        </p:attrNameLst>
                                      </p:cBhvr>
                                      <p:to>
                                        <p:strVal val="visible"/>
                                      </p:to>
                                    </p:set>
                                    <p:anim calcmode="lin" valueType="num">
                                      <p:cBhvr>
                                        <p:cTn id="12" dur="500" decel="50000" fill="hold">
                                          <p:stCondLst>
                                            <p:cond delay="0"/>
                                          </p:stCondLst>
                                        </p:cTn>
                                        <p:tgtEl>
                                          <p:spTgt spid="69019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9019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90192"/>
                                        </p:tgtEl>
                                        <p:attrNameLst>
                                          <p:attrName>ppt_w</p:attrName>
                                        </p:attrNameLst>
                                      </p:cBhvr>
                                      <p:tavLst>
                                        <p:tav tm="0">
                                          <p:val>
                                            <p:strVal val="#ppt_w*.05"/>
                                          </p:val>
                                        </p:tav>
                                        <p:tav tm="100000">
                                          <p:val>
                                            <p:strVal val="#ppt_w"/>
                                          </p:val>
                                        </p:tav>
                                      </p:tavLst>
                                    </p:anim>
                                    <p:anim calcmode="lin" valueType="num">
                                      <p:cBhvr>
                                        <p:cTn id="15" dur="1000" fill="hold"/>
                                        <p:tgtEl>
                                          <p:spTgt spid="69019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9019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9019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9019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901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690193"/>
                                        </p:tgtEl>
                                        <p:attrNameLst>
                                          <p:attrName>style.visibility</p:attrName>
                                        </p:attrNameLst>
                                      </p:cBhvr>
                                      <p:to>
                                        <p:strVal val="visible"/>
                                      </p:to>
                                    </p:set>
                                    <p:anim calcmode="lin" valueType="num">
                                      <p:cBhvr>
                                        <p:cTn id="24" dur="500" decel="50000" fill="hold">
                                          <p:stCondLst>
                                            <p:cond delay="0"/>
                                          </p:stCondLst>
                                        </p:cTn>
                                        <p:tgtEl>
                                          <p:spTgt spid="69019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9019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90193"/>
                                        </p:tgtEl>
                                        <p:attrNameLst>
                                          <p:attrName>ppt_w</p:attrName>
                                        </p:attrNameLst>
                                      </p:cBhvr>
                                      <p:tavLst>
                                        <p:tav tm="0">
                                          <p:val>
                                            <p:strVal val="#ppt_w*.05"/>
                                          </p:val>
                                        </p:tav>
                                        <p:tav tm="100000">
                                          <p:val>
                                            <p:strVal val="#ppt_w"/>
                                          </p:val>
                                        </p:tav>
                                      </p:tavLst>
                                    </p:anim>
                                    <p:anim calcmode="lin" valueType="num">
                                      <p:cBhvr>
                                        <p:cTn id="27" dur="1000" fill="hold"/>
                                        <p:tgtEl>
                                          <p:spTgt spid="69019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9019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9019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9019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9019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690191"/>
                                        </p:tgtEl>
                                        <p:attrNameLst>
                                          <p:attrName>style.visibility</p:attrName>
                                        </p:attrNameLst>
                                      </p:cBhvr>
                                      <p:to>
                                        <p:strVal val="visible"/>
                                      </p:to>
                                    </p:set>
                                    <p:anim calcmode="lin" valueType="num">
                                      <p:cBhvr>
                                        <p:cTn id="36" dur="500" decel="50000" fill="hold">
                                          <p:stCondLst>
                                            <p:cond delay="0"/>
                                          </p:stCondLst>
                                        </p:cTn>
                                        <p:tgtEl>
                                          <p:spTgt spid="690191"/>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690191"/>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690191"/>
                                        </p:tgtEl>
                                        <p:attrNameLst>
                                          <p:attrName>ppt_w</p:attrName>
                                        </p:attrNameLst>
                                      </p:cBhvr>
                                      <p:tavLst>
                                        <p:tav tm="0">
                                          <p:val>
                                            <p:strVal val="#ppt_w*.05"/>
                                          </p:val>
                                        </p:tav>
                                        <p:tav tm="100000">
                                          <p:val>
                                            <p:strVal val="#ppt_w"/>
                                          </p:val>
                                        </p:tav>
                                      </p:tavLst>
                                    </p:anim>
                                    <p:anim calcmode="lin" valueType="num">
                                      <p:cBhvr>
                                        <p:cTn id="39" dur="1000" fill="hold"/>
                                        <p:tgtEl>
                                          <p:spTgt spid="690191"/>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690191"/>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690191"/>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690191"/>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69019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90186"/>
                                        </p:tgtEl>
                                        <p:attrNameLst>
                                          <p:attrName>style.visibility</p:attrName>
                                        </p:attrNameLst>
                                      </p:cBhvr>
                                      <p:to>
                                        <p:strVal val="visible"/>
                                      </p:to>
                                    </p:set>
                                    <p:animEffect transition="in" filter="wipe(left)">
                                      <p:cBhvr>
                                        <p:cTn id="48" dur="500"/>
                                        <p:tgtEl>
                                          <p:spTgt spid="6901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690189">
                                            <p:txEl>
                                              <p:pRg st="0" end="0"/>
                                            </p:txEl>
                                          </p:spTgt>
                                        </p:tgtEl>
                                        <p:attrNameLst>
                                          <p:attrName>style.visibility</p:attrName>
                                        </p:attrNameLst>
                                      </p:cBhvr>
                                      <p:to>
                                        <p:strVal val="visible"/>
                                      </p:to>
                                    </p:set>
                                    <p:anim calcmode="lin" valueType="num">
                                      <p:cBhvr additive="base">
                                        <p:cTn id="53" dur="1000" fill="hold"/>
                                        <p:tgtEl>
                                          <p:spTgt spid="690189">
                                            <p:txEl>
                                              <p:pRg st="0" end="0"/>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6901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690189">
                                            <p:txEl>
                                              <p:pRg st="1" end="1"/>
                                            </p:txEl>
                                          </p:spTgt>
                                        </p:tgtEl>
                                        <p:attrNameLst>
                                          <p:attrName>style.visibility</p:attrName>
                                        </p:attrNameLst>
                                      </p:cBhvr>
                                      <p:to>
                                        <p:strVal val="visible"/>
                                      </p:to>
                                    </p:set>
                                    <p:anim calcmode="lin" valueType="num">
                                      <p:cBhvr additive="base">
                                        <p:cTn id="59" dur="1000" fill="hold"/>
                                        <p:tgtEl>
                                          <p:spTgt spid="690189">
                                            <p:txEl>
                                              <p:pRg st="1" end="1"/>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6901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690189">
                                            <p:txEl>
                                              <p:pRg st="2" end="2"/>
                                            </p:txEl>
                                          </p:spTgt>
                                        </p:tgtEl>
                                        <p:attrNameLst>
                                          <p:attrName>style.visibility</p:attrName>
                                        </p:attrNameLst>
                                      </p:cBhvr>
                                      <p:to>
                                        <p:strVal val="visible"/>
                                      </p:to>
                                    </p:set>
                                    <p:anim calcmode="lin" valueType="num">
                                      <p:cBhvr additive="base">
                                        <p:cTn id="65" dur="1000" fill="hold"/>
                                        <p:tgtEl>
                                          <p:spTgt spid="690189">
                                            <p:txEl>
                                              <p:pRg st="2" end="2"/>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6901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childTnLst>
                                    <p:set>
                                      <p:cBhvr>
                                        <p:cTn id="70" dur="1" fill="hold">
                                          <p:stCondLst>
                                            <p:cond delay="0"/>
                                          </p:stCondLst>
                                        </p:cTn>
                                        <p:tgtEl>
                                          <p:spTgt spid="690189">
                                            <p:txEl>
                                              <p:pRg st="3" end="3"/>
                                            </p:txEl>
                                          </p:spTgt>
                                        </p:tgtEl>
                                        <p:attrNameLst>
                                          <p:attrName>style.visibility</p:attrName>
                                        </p:attrNameLst>
                                      </p:cBhvr>
                                      <p:to>
                                        <p:strVal val="visible"/>
                                      </p:to>
                                    </p:set>
                                    <p:anim calcmode="lin" valueType="num">
                                      <p:cBhvr additive="base">
                                        <p:cTn id="71" dur="1000" fill="hold"/>
                                        <p:tgtEl>
                                          <p:spTgt spid="690189">
                                            <p:txEl>
                                              <p:pRg st="3" end="3"/>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6901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90188"/>
                                        </p:tgtEl>
                                        <p:attrNameLst>
                                          <p:attrName>style.visibility</p:attrName>
                                        </p:attrNameLst>
                                      </p:cBhvr>
                                      <p:to>
                                        <p:strVal val="visible"/>
                                      </p:to>
                                    </p:set>
                                    <p:animEffect transition="in" filter="wipe(left)">
                                      <p:cBhvr>
                                        <p:cTn id="77" dur="500"/>
                                        <p:tgtEl>
                                          <p:spTgt spid="69018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690190">
                                            <p:txEl>
                                              <p:pRg st="0" end="0"/>
                                            </p:txEl>
                                          </p:spTgt>
                                        </p:tgtEl>
                                        <p:attrNameLst>
                                          <p:attrName>style.visibility</p:attrName>
                                        </p:attrNameLst>
                                      </p:cBhvr>
                                      <p:to>
                                        <p:strVal val="visible"/>
                                      </p:to>
                                    </p:set>
                                    <p:anim calcmode="lin" valueType="num">
                                      <p:cBhvr additive="base">
                                        <p:cTn id="82" dur="1000" fill="hold"/>
                                        <p:tgtEl>
                                          <p:spTgt spid="690190">
                                            <p:txEl>
                                              <p:pRg st="0" end="0"/>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6901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690190">
                                            <p:txEl>
                                              <p:pRg st="1" end="1"/>
                                            </p:txEl>
                                          </p:spTgt>
                                        </p:tgtEl>
                                        <p:attrNameLst>
                                          <p:attrName>style.visibility</p:attrName>
                                        </p:attrNameLst>
                                      </p:cBhvr>
                                      <p:to>
                                        <p:strVal val="visible"/>
                                      </p:to>
                                    </p:set>
                                    <p:anim calcmode="lin" valueType="num">
                                      <p:cBhvr additive="base">
                                        <p:cTn id="88" dur="1000" fill="hold"/>
                                        <p:tgtEl>
                                          <p:spTgt spid="690190">
                                            <p:txEl>
                                              <p:pRg st="1" end="1"/>
                                            </p:txEl>
                                          </p:spTgt>
                                        </p:tgtEl>
                                        <p:attrNameLst>
                                          <p:attrName>ppt_x</p:attrName>
                                        </p:attrNameLst>
                                      </p:cBhvr>
                                      <p:tavLst>
                                        <p:tav tm="0">
                                          <p:val>
                                            <p:strVal val="#ppt_x"/>
                                          </p:val>
                                        </p:tav>
                                        <p:tav tm="100000">
                                          <p:val>
                                            <p:strVal val="#ppt_x"/>
                                          </p:val>
                                        </p:tav>
                                      </p:tavLst>
                                    </p:anim>
                                    <p:anim calcmode="lin" valueType="num">
                                      <p:cBhvr additive="base">
                                        <p:cTn id="89" dur="1000" fill="hold"/>
                                        <p:tgtEl>
                                          <p:spTgt spid="6901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690190">
                                            <p:txEl>
                                              <p:pRg st="2" end="2"/>
                                            </p:txEl>
                                          </p:spTgt>
                                        </p:tgtEl>
                                        <p:attrNameLst>
                                          <p:attrName>style.visibility</p:attrName>
                                        </p:attrNameLst>
                                      </p:cBhvr>
                                      <p:to>
                                        <p:strVal val="visible"/>
                                      </p:to>
                                    </p:set>
                                    <p:anim calcmode="lin" valueType="num">
                                      <p:cBhvr additive="base">
                                        <p:cTn id="94" dur="1000" fill="hold"/>
                                        <p:tgtEl>
                                          <p:spTgt spid="690190">
                                            <p:txEl>
                                              <p:pRg st="2" end="2"/>
                                            </p:txEl>
                                          </p:spTgt>
                                        </p:tgtEl>
                                        <p:attrNameLst>
                                          <p:attrName>ppt_x</p:attrName>
                                        </p:attrNameLst>
                                      </p:cBhvr>
                                      <p:tavLst>
                                        <p:tav tm="0">
                                          <p:val>
                                            <p:strVal val="#ppt_x"/>
                                          </p:val>
                                        </p:tav>
                                        <p:tav tm="100000">
                                          <p:val>
                                            <p:strVal val="#ppt_x"/>
                                          </p:val>
                                        </p:tav>
                                      </p:tavLst>
                                    </p:anim>
                                    <p:anim calcmode="lin" valueType="num">
                                      <p:cBhvr additive="base">
                                        <p:cTn id="95" dur="1000" fill="hold"/>
                                        <p:tgtEl>
                                          <p:spTgt spid="6901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690190">
                                            <p:txEl>
                                              <p:pRg st="3" end="3"/>
                                            </p:txEl>
                                          </p:spTgt>
                                        </p:tgtEl>
                                        <p:attrNameLst>
                                          <p:attrName>style.visibility</p:attrName>
                                        </p:attrNameLst>
                                      </p:cBhvr>
                                      <p:to>
                                        <p:strVal val="visible"/>
                                      </p:to>
                                    </p:set>
                                    <p:anim calcmode="lin" valueType="num">
                                      <p:cBhvr additive="base">
                                        <p:cTn id="100" dur="1000" fill="hold"/>
                                        <p:tgtEl>
                                          <p:spTgt spid="690190">
                                            <p:txEl>
                                              <p:pRg st="3" end="3"/>
                                            </p:txEl>
                                          </p:spTgt>
                                        </p:tgtEl>
                                        <p:attrNameLst>
                                          <p:attrName>ppt_x</p:attrName>
                                        </p:attrNameLst>
                                      </p:cBhvr>
                                      <p:tavLst>
                                        <p:tav tm="0">
                                          <p:val>
                                            <p:strVal val="#ppt_x"/>
                                          </p:val>
                                        </p:tav>
                                        <p:tav tm="100000">
                                          <p:val>
                                            <p:strVal val="#ppt_x"/>
                                          </p:val>
                                        </p:tav>
                                      </p:tavLst>
                                    </p:anim>
                                    <p:anim calcmode="lin" valueType="num">
                                      <p:cBhvr additive="base">
                                        <p:cTn id="101" dur="1000" fill="hold"/>
                                        <p:tgtEl>
                                          <p:spTgt spid="6901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6" grpId="0" animBg="1"/>
      <p:bldP spid="690187" grpId="0" animBg="1"/>
      <p:bldP spid="690188" grpId="0" animBg="1"/>
      <p:bldP spid="690191" grpId="0" animBg="1"/>
      <p:bldP spid="690192" grpId="0" animBg="1"/>
      <p:bldP spid="69019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a:extLst>
              <a:ext uri="{FF2B5EF4-FFF2-40B4-BE49-F238E27FC236}">
                <a16:creationId xmlns:a16="http://schemas.microsoft.com/office/drawing/2014/main" id="{78CC90E3-FE13-474C-8D22-4E68B5154204}"/>
              </a:ext>
            </a:extLst>
          </p:cNvPr>
          <p:cNvSpPr>
            <a:spLocks noGrp="1" noChangeArrowheads="1"/>
          </p:cNvSpPr>
          <p:nvPr>
            <p:ph type="body" idx="4294967295"/>
          </p:nvPr>
        </p:nvSpPr>
        <p:spPr>
          <a:xfrm>
            <a:off x="179388" y="404813"/>
            <a:ext cx="8507412" cy="5721350"/>
          </a:xfrm>
        </p:spPr>
        <p:txBody>
          <a:bodyPr/>
          <a:lstStyle/>
          <a:p>
            <a:pPr eaLnBrk="1" hangingPunct="1">
              <a:defRPr/>
            </a:pP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(2005-2-67)</a:t>
            </a: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下列关于侦查阶段犯罪嫌疑人聘请律师的表述哪些是错误的？</a:t>
            </a:r>
            <a:endPar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endParaRPr>
          </a:p>
          <a:p>
            <a:pPr eaLnBrk="1" hangingPunct="1">
              <a:defRPr/>
            </a:pP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　　</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A</a:t>
            </a: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．李某抢劫案，因在押的犯罪嫌疑人李某没有提出具体人选，侦查机关对其聘请律师的要求不予转交</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a:t>
            </a:r>
          </a:p>
          <a:p>
            <a:pPr eaLnBrk="1" hangingPunct="1">
              <a:defRPr/>
            </a:pP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　　</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B</a:t>
            </a: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．高某伤害案，因案件事实尚未查清，侦查机关拒绝告诉受聘请的律师犯罪嫌疑人涉嫌的罪名</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a:t>
            </a:r>
          </a:p>
          <a:p>
            <a:pPr eaLnBrk="1" hangingPunct="1">
              <a:defRPr/>
            </a:pP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　　</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C</a:t>
            </a: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．石某贪污案，因侦查过程需要保密，侦查机关拒绝批准律师会见在押的石某</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a:t>
            </a:r>
          </a:p>
          <a:p>
            <a:pPr eaLnBrk="1" hangingPunct="1">
              <a:defRPr/>
            </a:pP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　　</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D</a:t>
            </a: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．陈某刑讯逼供案，为防止串供，会见时在场的侦查人员禁止陈某向律师讲述案件事实和情节</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a:t>
            </a:r>
          </a:p>
          <a:p>
            <a:pPr marL="0" indent="0" eaLnBrk="1" hangingPunct="1">
              <a:buNone/>
              <a:defRPr/>
            </a:pP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　　</a:t>
            </a:r>
            <a:endPar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endParaRPr>
          </a:p>
          <a:p>
            <a:pPr eaLnBrk="1" hangingPunct="1">
              <a:defRPr/>
            </a:pPr>
            <a:endPar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403905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1151772" y="863829"/>
            <a:ext cx="718978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nSpc>
                <a:spcPts val="3580"/>
              </a:lnSpc>
            </a:pPr>
            <a:r>
              <a:rPr lang="zh-CN" altLang="en-US" sz="2400" dirty="0"/>
              <a:t>（六）值班律师</a:t>
            </a:r>
          </a:p>
          <a:p>
            <a:pPr>
              <a:lnSpc>
                <a:spcPts val="3580"/>
              </a:lnSpc>
            </a:pPr>
            <a:r>
              <a:rPr lang="en-US" altLang="zh-CN" sz="2400" dirty="0"/>
              <a:t>1.</a:t>
            </a:r>
            <a:r>
              <a:rPr lang="zh-CN" altLang="en-US" sz="2400" dirty="0"/>
              <a:t>值班律师的来源与性质</a:t>
            </a:r>
          </a:p>
          <a:p>
            <a:r>
              <a:rPr lang="zh-CN" altLang="en-US" sz="2400" dirty="0"/>
              <a:t>        根据</a:t>
            </a:r>
            <a:r>
              <a:rPr lang="en-US" altLang="zh-CN" sz="2400" dirty="0"/>
              <a:t>《</a:t>
            </a:r>
            <a:r>
              <a:rPr lang="zh-CN" altLang="en-US" sz="2400" dirty="0"/>
              <a:t>刑事诉讼法</a:t>
            </a:r>
            <a:r>
              <a:rPr lang="en-US" altLang="zh-CN" sz="2400" dirty="0"/>
              <a:t>》</a:t>
            </a:r>
            <a:r>
              <a:rPr lang="zh-CN" altLang="en-US" sz="2400" dirty="0"/>
              <a:t>的规定，值班律师是由法律援助机构派驻到人民法院、看守所等场所的，从性质上讲也属于法律援助的范畴，但有别于一般的法律援助律师。</a:t>
            </a:r>
            <a:endParaRPr lang="en-US" altLang="zh-CN" sz="2400" dirty="0"/>
          </a:p>
          <a:p>
            <a:endParaRPr lang="en-US" altLang="zh-CN" sz="2400" dirty="0"/>
          </a:p>
          <a:p>
            <a:r>
              <a:rPr lang="en-US" altLang="zh-CN" sz="2400" dirty="0"/>
              <a:t>2.</a:t>
            </a:r>
            <a:r>
              <a:rPr lang="zh-CN" altLang="en-US" sz="2400" dirty="0"/>
              <a:t>值班律师的职责</a:t>
            </a:r>
            <a:endParaRPr lang="en-US" altLang="zh-CN" sz="2400" dirty="0"/>
          </a:p>
          <a:p>
            <a:r>
              <a:rPr lang="zh-CN" altLang="en-US" sz="2400" dirty="0"/>
              <a:t>       根据</a:t>
            </a:r>
            <a:r>
              <a:rPr lang="en-US" altLang="zh-CN" sz="2400" dirty="0"/>
              <a:t>《</a:t>
            </a:r>
            <a:r>
              <a:rPr lang="zh-CN" altLang="en-US" sz="2400" dirty="0"/>
              <a:t>刑事诉讼法</a:t>
            </a:r>
            <a:r>
              <a:rPr lang="en-US" altLang="zh-CN" sz="2400" dirty="0"/>
              <a:t>》</a:t>
            </a:r>
            <a:r>
              <a:rPr lang="zh-CN" altLang="en-US" sz="2400" dirty="0"/>
              <a:t>的规定，值班律师的职责，总体上讲，是为犯罪嫌疑人、被告人提供法律帮助而不是辩护。</a:t>
            </a:r>
            <a:endParaRPr lang="en-US" altLang="zh-CN" sz="2400" dirty="0"/>
          </a:p>
          <a:p>
            <a:r>
              <a:rPr lang="en-US" altLang="zh-CN" sz="2400" dirty="0"/>
              <a:t>    </a:t>
            </a:r>
            <a:endParaRPr lang="zh-CN" altLang="en-US" sz="2400" dirty="0"/>
          </a:p>
          <a:p>
            <a:pPr>
              <a:lnSpc>
                <a:spcPts val="3580"/>
              </a:lnSpc>
            </a:pPr>
            <a:endParaRPr lang="zh-CN" altLang="en-US" sz="2400" dirty="0"/>
          </a:p>
        </p:txBody>
      </p:sp>
    </p:spTree>
    <p:extLst>
      <p:ext uri="{BB962C8B-B14F-4D97-AF65-F5344CB8AC3E}">
        <p14:creationId xmlns:p14="http://schemas.microsoft.com/office/powerpoint/2010/main" val="383646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F26DCD8-F50E-412C-9920-0885716DAAF0}"/>
              </a:ext>
            </a:extLst>
          </p:cNvPr>
          <p:cNvSpPr/>
          <p:nvPr/>
        </p:nvSpPr>
        <p:spPr>
          <a:xfrm>
            <a:off x="395536" y="116632"/>
            <a:ext cx="8640960" cy="5889561"/>
          </a:xfrm>
          <a:prstGeom prst="rect">
            <a:avLst/>
          </a:prstGeom>
        </p:spPr>
        <p:txBody>
          <a:bodyPr wrap="square">
            <a:spAutoFit/>
          </a:bodyPr>
          <a:lstStyle/>
          <a:p>
            <a:pPr>
              <a:lnSpc>
                <a:spcPct val="200000"/>
              </a:lnSpc>
            </a:pPr>
            <a:r>
              <a:rPr lang="zh-CN" altLang="en-US" sz="2400" dirty="0"/>
              <a:t>第三十六条 </a:t>
            </a:r>
          </a:p>
          <a:p>
            <a:pPr>
              <a:lnSpc>
                <a:spcPct val="200000"/>
              </a:lnSpc>
            </a:pPr>
            <a:r>
              <a:rPr lang="zh-CN" altLang="en-US" sz="2400" dirty="0"/>
              <a:t>法律援助机构可以在</a:t>
            </a:r>
            <a:r>
              <a:rPr lang="zh-CN" altLang="en-US" sz="2400" dirty="0">
                <a:solidFill>
                  <a:srgbClr val="FF0000"/>
                </a:solidFill>
              </a:rPr>
              <a:t>人民法院、看守所</a:t>
            </a:r>
            <a:r>
              <a:rPr lang="zh-CN" altLang="en-US" sz="2400" dirty="0"/>
              <a:t>等场所派驻值班律师。犯罪嫌疑人、被告人没有委托辩护人，法律援助机构没有指派律师为其提供辩护的，由值班律师为犯罪嫌疑人、被告人提供法律咨询、程序选择建议、申请变更强制措施、对案件处理提出意见等法律帮助。 人民法院、人民检察院、看守所应当告知犯罪嫌疑人、被告人有权约见值班律师，并为犯罪嫌疑人、被告人约见值班律师提供便利。</a:t>
            </a:r>
          </a:p>
        </p:txBody>
      </p:sp>
    </p:spTree>
    <p:extLst>
      <p:ext uri="{BB962C8B-B14F-4D97-AF65-F5344CB8AC3E}">
        <p14:creationId xmlns:p14="http://schemas.microsoft.com/office/powerpoint/2010/main" val="3566996554"/>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1151772" y="863829"/>
            <a:ext cx="718978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nSpc>
                <a:spcPts val="3580"/>
              </a:lnSpc>
            </a:pPr>
            <a:endParaRPr lang="zh-CN" altLang="en-US" sz="2400" dirty="0">
              <a:solidFill>
                <a:srgbClr val="FF0000"/>
              </a:solidFill>
            </a:endParaRPr>
          </a:p>
          <a:p>
            <a:pPr>
              <a:lnSpc>
                <a:spcPts val="3580"/>
              </a:lnSpc>
            </a:pPr>
            <a:r>
              <a:rPr lang="en-US" altLang="zh-CN" sz="2400" dirty="0"/>
              <a:t>3.</a:t>
            </a:r>
            <a:r>
              <a:rPr lang="zh-CN" altLang="en-US" sz="2400" dirty="0"/>
              <a:t>值班律师的诉讼权利</a:t>
            </a:r>
          </a:p>
          <a:p>
            <a:r>
              <a:rPr lang="zh-CN" altLang="en-US" sz="2400" dirty="0"/>
              <a:t>       根据</a:t>
            </a:r>
            <a:r>
              <a:rPr lang="en-US" altLang="zh-CN" sz="2400" dirty="0"/>
              <a:t>《</a:t>
            </a:r>
            <a:r>
              <a:rPr lang="zh-CN" altLang="en-US" sz="2400" dirty="0"/>
              <a:t>刑事诉讼法</a:t>
            </a:r>
            <a:r>
              <a:rPr lang="en-US" altLang="zh-CN" sz="2400" dirty="0"/>
              <a:t>》</a:t>
            </a:r>
            <a:r>
              <a:rPr lang="zh-CN" altLang="en-US" sz="2400" dirty="0"/>
              <a:t>的规定，办案机关应当为犯罪嫌疑人、被告人约见值班律师提供便利，为值班律师向检察机关就具体案件提出意见提供了解案件有关情</a:t>
            </a:r>
          </a:p>
          <a:p>
            <a:r>
              <a:rPr lang="zh-CN" altLang="en-US" sz="2400" dirty="0"/>
              <a:t>况的必要便利。</a:t>
            </a:r>
            <a:endParaRPr lang="en-US" altLang="zh-CN" sz="2400" dirty="0"/>
          </a:p>
          <a:p>
            <a:endParaRPr lang="en-US" altLang="zh-CN" sz="2400" dirty="0"/>
          </a:p>
          <a:p>
            <a:r>
              <a:rPr lang="en-US" altLang="zh-CN" sz="2400" dirty="0"/>
              <a:t>4.</a:t>
            </a:r>
            <a:r>
              <a:rPr lang="zh-CN" altLang="en-US" sz="2400" dirty="0"/>
              <a:t>确立值班律师制度的意义</a:t>
            </a:r>
            <a:endParaRPr lang="en-US" altLang="zh-CN" sz="2400" dirty="0"/>
          </a:p>
          <a:p>
            <a:r>
              <a:rPr lang="zh-CN" altLang="en-US" sz="2400" dirty="0"/>
              <a:t>       在我国刑事诉讼</a:t>
            </a:r>
            <a:r>
              <a:rPr lang="zh-CN" altLang="en-US" sz="2400" dirty="0">
                <a:solidFill>
                  <a:srgbClr val="FF0000"/>
                </a:solidFill>
              </a:rPr>
              <a:t>尚未实现刑事案件律师辩护全覆盖的情况下</a:t>
            </a:r>
            <a:r>
              <a:rPr lang="en-US" altLang="zh-CN" sz="2400" dirty="0">
                <a:solidFill>
                  <a:srgbClr val="FF0000"/>
                </a:solidFill>
              </a:rPr>
              <a:t>【</a:t>
            </a:r>
            <a:r>
              <a:rPr lang="zh-CN" altLang="en-US" sz="2400" dirty="0">
                <a:solidFill>
                  <a:srgbClr val="FF0000"/>
                </a:solidFill>
              </a:rPr>
              <a:t>广东省已实现</a:t>
            </a:r>
            <a:r>
              <a:rPr lang="en-US" altLang="zh-CN" sz="2400" dirty="0">
                <a:solidFill>
                  <a:srgbClr val="FF0000"/>
                </a:solidFill>
              </a:rPr>
              <a:t>】</a:t>
            </a:r>
            <a:r>
              <a:rPr lang="zh-CN" altLang="en-US" sz="2400" dirty="0"/>
              <a:t>，至少可以实现刑事案件律师辩护与值班律师法律帮助的全覆盖。</a:t>
            </a:r>
          </a:p>
          <a:p>
            <a:pPr>
              <a:lnSpc>
                <a:spcPts val="3580"/>
              </a:lnSpc>
            </a:pPr>
            <a:endParaRPr lang="zh-CN" altLang="en-US" sz="2400" dirty="0"/>
          </a:p>
        </p:txBody>
      </p:sp>
    </p:spTree>
    <p:extLst>
      <p:ext uri="{BB962C8B-B14F-4D97-AF65-F5344CB8AC3E}">
        <p14:creationId xmlns:p14="http://schemas.microsoft.com/office/powerpoint/2010/main" val="383646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1043608" y="548680"/>
            <a:ext cx="7189788"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gn="just" eaLnBrk="1" hangingPunct="1">
              <a:lnSpc>
                <a:spcPts val="3600"/>
              </a:lnSpc>
            </a:pPr>
            <a:r>
              <a:rPr lang="zh-CN" altLang="en-US" sz="2400" dirty="0">
                <a:latin typeface="黑体" charset="0"/>
                <a:ea typeface="黑体" charset="0"/>
              </a:rPr>
              <a:t>二、刑事辩护的历史发展</a:t>
            </a:r>
          </a:p>
          <a:p>
            <a:pPr algn="just" eaLnBrk="1" hangingPunct="1">
              <a:lnSpc>
                <a:spcPts val="3600"/>
              </a:lnSpc>
            </a:pPr>
            <a:r>
              <a:rPr lang="zh-CN" altLang="en-US" sz="2400" dirty="0"/>
              <a:t>（一）从自行辩护向辩护人辩护的发展</a:t>
            </a:r>
          </a:p>
          <a:p>
            <a:pPr algn="just" eaLnBrk="1" hangingPunct="1">
              <a:lnSpc>
                <a:spcPts val="3600"/>
              </a:lnSpc>
            </a:pPr>
            <a:r>
              <a:rPr lang="zh-CN" altLang="en-US" sz="2400" dirty="0"/>
              <a:t>（二）</a:t>
            </a:r>
            <a:r>
              <a:rPr lang="zh-CN" altLang="zh-CN" sz="2400" dirty="0"/>
              <a:t>从委托辩护向法律援助辩护的发展</a:t>
            </a:r>
            <a:endParaRPr lang="en-US" altLang="zh-CN" sz="2400" dirty="0"/>
          </a:p>
          <a:p>
            <a:pPr algn="just" eaLnBrk="1" hangingPunct="1">
              <a:lnSpc>
                <a:spcPts val="3600"/>
              </a:lnSpc>
            </a:pPr>
            <a:r>
              <a:rPr lang="zh-CN" altLang="en-US" sz="2400" dirty="0">
                <a:solidFill>
                  <a:srgbClr val="FF0000"/>
                </a:solidFill>
              </a:rPr>
              <a:t>广东省实行刑事辩护全覆盖，已经涵盖了指定辩护</a:t>
            </a:r>
            <a:endParaRPr lang="en-US" altLang="zh-CN" sz="2400" dirty="0">
              <a:solidFill>
                <a:srgbClr val="FF0000"/>
              </a:solidFill>
            </a:endParaRPr>
          </a:p>
          <a:p>
            <a:pPr algn="just" eaLnBrk="1" hangingPunct="1">
              <a:lnSpc>
                <a:spcPts val="3600"/>
              </a:lnSpc>
            </a:pPr>
            <a:endParaRPr lang="zh-CN" altLang="en-US" sz="2400" dirty="0"/>
          </a:p>
          <a:p>
            <a:pPr algn="just" eaLnBrk="1" hangingPunct="1">
              <a:lnSpc>
                <a:spcPts val="3600"/>
              </a:lnSpc>
            </a:pPr>
            <a:r>
              <a:rPr lang="zh-CN" altLang="en-US" sz="2400" dirty="0"/>
              <a:t>（三）</a:t>
            </a:r>
            <a:r>
              <a:rPr lang="zh-CN" altLang="zh-CN" sz="2400" dirty="0"/>
              <a:t>从主要是审判中的实体辩护向审前阶段的程序辩护发展</a:t>
            </a:r>
          </a:p>
          <a:p>
            <a:pPr algn="just" eaLnBrk="1" hangingPunct="1">
              <a:lnSpc>
                <a:spcPts val="3600"/>
              </a:lnSpc>
            </a:pPr>
            <a:endParaRPr lang="zh-CN" altLang="zh-CN" sz="2400" dirty="0"/>
          </a:p>
          <a:p>
            <a:pPr algn="just" eaLnBrk="1" hangingPunct="1">
              <a:lnSpc>
                <a:spcPts val="3600"/>
              </a:lnSpc>
            </a:pPr>
            <a:r>
              <a:rPr lang="zh-CN" altLang="en-US" sz="2400" dirty="0"/>
              <a:t>       </a:t>
            </a:r>
          </a:p>
          <a:p>
            <a:endParaRPr lang="zh-CN" altLang="zh-CN" sz="2400" dirty="0"/>
          </a:p>
          <a:p>
            <a:endParaRPr lang="zh-CN" altLang="zh-CN"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txBox="1">
            <a:spLocks noChangeArrowheads="1"/>
          </p:cNvSpPr>
          <p:nvPr/>
        </p:nvSpPr>
        <p:spPr bwMode="auto">
          <a:xfrm>
            <a:off x="683568" y="44624"/>
            <a:ext cx="8042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gn="ctr" eaLnBrk="1" fontAlgn="t" hangingPunct="1">
              <a:buFont typeface="Arial" charset="0"/>
              <a:buNone/>
            </a:pPr>
            <a:r>
              <a:rPr lang="zh-CN" altLang="en-US" sz="2700" b="1" dirty="0">
                <a:solidFill>
                  <a:srgbClr val="0000FF"/>
                </a:solidFill>
                <a:latin typeface="黑体" charset="0"/>
                <a:ea typeface="黑体" charset="0"/>
              </a:rPr>
              <a:t>第二节 刑事代理</a:t>
            </a:r>
            <a:endParaRPr lang="es-HN" altLang="zh-CN" sz="2700" b="1" dirty="0">
              <a:solidFill>
                <a:srgbClr val="0000FF"/>
              </a:solidFill>
              <a:latin typeface="黑体" charset="0"/>
              <a:ea typeface="黑体" charset="0"/>
            </a:endParaRPr>
          </a:p>
        </p:txBody>
      </p:sp>
      <p:sp>
        <p:nvSpPr>
          <p:cNvPr id="10243" name="1 Título"/>
          <p:cNvSpPr txBox="1">
            <a:spLocks noChangeArrowheads="1"/>
          </p:cNvSpPr>
          <p:nvPr/>
        </p:nvSpPr>
        <p:spPr bwMode="auto">
          <a:xfrm>
            <a:off x="323528" y="620688"/>
            <a:ext cx="8640960"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r>
              <a:rPr lang="zh-CN" altLang="zh-CN" sz="2400" b="1" dirty="0"/>
              <a:t>一、</a:t>
            </a:r>
            <a:r>
              <a:rPr lang="zh-CN" altLang="en-US" sz="2400" b="1" dirty="0"/>
              <a:t>刑事代理的概念和特征</a:t>
            </a:r>
          </a:p>
          <a:p>
            <a:endParaRPr lang="zh-CN" altLang="en-US" sz="2400" dirty="0"/>
          </a:p>
          <a:p>
            <a:pPr>
              <a:lnSpc>
                <a:spcPts val="3580"/>
              </a:lnSpc>
            </a:pPr>
            <a:r>
              <a:rPr lang="zh-CN" altLang="en-US" sz="2400" dirty="0"/>
              <a:t>        刑事诉讼中的</a:t>
            </a:r>
            <a:r>
              <a:rPr lang="zh-CN" altLang="en-US" sz="2400" dirty="0">
                <a:solidFill>
                  <a:srgbClr val="FF0000"/>
                </a:solidFill>
              </a:rPr>
              <a:t>代理</a:t>
            </a:r>
            <a:r>
              <a:rPr lang="zh-CN" altLang="en-US" sz="2400" dirty="0"/>
              <a:t>，是指代理人接受被代理人的委托，或者代理人基于与被代理人之间存在的法律规定的特定关系，以被代理人的名义参加诉讼活动，进行诉讼行为，由被代理人承担代理行为法律后果的一项法律制度。</a:t>
            </a:r>
            <a:endParaRPr lang="en-US" altLang="zh-CN" sz="2400" dirty="0"/>
          </a:p>
          <a:p>
            <a:pPr>
              <a:lnSpc>
                <a:spcPts val="3580"/>
              </a:lnSpc>
            </a:pPr>
            <a:endParaRPr lang="en-US" altLang="zh-CN" sz="2400" dirty="0"/>
          </a:p>
          <a:p>
            <a:pPr marL="342900" lvl="0" indent="-342900" eaLnBrk="1" hangingPunct="1">
              <a:lnSpc>
                <a:spcPct val="80000"/>
              </a:lnSpc>
              <a:spcBef>
                <a:spcPct val="20000"/>
              </a:spcBef>
              <a:buFontTx/>
              <a:buChar char="•"/>
              <a:defRPr/>
            </a:pPr>
            <a:r>
              <a:rPr lang="zh-CN" altLang="en-US" sz="3200" dirty="0">
                <a:solidFill>
                  <a:srgbClr val="000000"/>
                </a:solidFill>
                <a:latin typeface="Arial"/>
                <a:ea typeface="宋体"/>
              </a:rPr>
              <a:t>刑事诉讼中，代理人接受公诉案件的</a:t>
            </a:r>
            <a:r>
              <a:rPr lang="zh-CN" altLang="en-US" sz="3200" dirty="0">
                <a:solidFill>
                  <a:srgbClr val="FF0000"/>
                </a:solidFill>
                <a:latin typeface="Arial"/>
                <a:ea typeface="宋体"/>
              </a:rPr>
              <a:t>被害人及其法定代理人或者近亲属</a:t>
            </a:r>
            <a:r>
              <a:rPr lang="zh-CN" altLang="en-US" sz="3200" dirty="0">
                <a:solidFill>
                  <a:srgbClr val="000000"/>
                </a:solidFill>
                <a:latin typeface="Arial"/>
                <a:ea typeface="宋体"/>
              </a:rPr>
              <a:t>、</a:t>
            </a:r>
            <a:r>
              <a:rPr lang="zh-CN" altLang="en-US" sz="3200" dirty="0">
                <a:solidFill>
                  <a:srgbClr val="FF0000"/>
                </a:solidFill>
                <a:latin typeface="Arial"/>
                <a:ea typeface="宋体"/>
              </a:rPr>
              <a:t>自诉案件的自诉人及其法定代理人</a:t>
            </a:r>
            <a:r>
              <a:rPr lang="zh-CN" altLang="en-US" sz="3200" dirty="0">
                <a:solidFill>
                  <a:srgbClr val="000000"/>
                </a:solidFill>
                <a:latin typeface="Arial"/>
                <a:ea typeface="宋体"/>
              </a:rPr>
              <a:t>以及</a:t>
            </a:r>
            <a:r>
              <a:rPr lang="zh-CN" altLang="en-US" sz="3200" dirty="0">
                <a:solidFill>
                  <a:srgbClr val="FF0000"/>
                </a:solidFill>
                <a:latin typeface="Arial"/>
                <a:ea typeface="宋体"/>
              </a:rPr>
              <a:t>附带民事诉讼的当事人及其法定代理人</a:t>
            </a:r>
            <a:r>
              <a:rPr lang="zh-CN" altLang="en-US" sz="3200" dirty="0">
                <a:solidFill>
                  <a:srgbClr val="000000"/>
                </a:solidFill>
                <a:latin typeface="Arial"/>
                <a:ea typeface="宋体"/>
              </a:rPr>
              <a:t>的委托，以代理人的名义参加诉讼，在授权的范围内进行诉讼活动，由被代理人承担代理行为法律后果的一项法律制度。</a:t>
            </a:r>
          </a:p>
          <a:p>
            <a:pPr>
              <a:lnSpc>
                <a:spcPts val="3580"/>
              </a:lnSpc>
            </a:pPr>
            <a:endParaRPr lang="zh-CN" altLang="zh-CN"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par>
                          <p:cTn id="7" fill="hold" nodeType="afterGroup">
                            <p:stCondLst>
                              <p:cond delay="1"/>
                            </p:stCondLst>
                            <p:childTnLst>
                              <p:par>
                                <p:cTn id="8" presetID="10" presetClass="entr" presetSubtype="0" fill="hold" grpId="0" nodeType="after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1945156" y="2078910"/>
            <a:ext cx="7189788"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gn="just" eaLnBrk="1" hangingPunct="1">
              <a:lnSpc>
                <a:spcPts val="3600"/>
              </a:lnSpc>
            </a:pPr>
            <a:r>
              <a:rPr lang="zh-CN" altLang="en-US" sz="2400" b="1" dirty="0">
                <a:latin typeface="Heiti SC Light" charset="-122"/>
                <a:cs typeface="Heiti SC Light" charset="-122"/>
              </a:rPr>
              <a:t>特征：</a:t>
            </a:r>
          </a:p>
          <a:p>
            <a:pPr algn="just" eaLnBrk="1" hangingPunct="1">
              <a:lnSpc>
                <a:spcPts val="3600"/>
              </a:lnSpc>
            </a:pPr>
            <a:endParaRPr lang="zh-CN" altLang="en-US" sz="2400" b="1" dirty="0">
              <a:latin typeface="Heiti SC Light" charset="-122"/>
              <a:cs typeface="Heiti SC Light" charset="-122"/>
            </a:endParaRPr>
          </a:p>
          <a:p>
            <a:pPr marL="342900" indent="-342900" algn="just" eaLnBrk="1" hangingPunct="1">
              <a:lnSpc>
                <a:spcPts val="3600"/>
              </a:lnSpc>
              <a:buFont typeface="Wingdings" charset="2"/>
              <a:buChar char="u"/>
            </a:pPr>
            <a:r>
              <a:rPr lang="zh-CN" altLang="zh-CN" sz="2400" dirty="0"/>
              <a:t>诉讼权利的</a:t>
            </a:r>
            <a:r>
              <a:rPr lang="zh-CN" altLang="zh-CN" sz="2400" dirty="0">
                <a:solidFill>
                  <a:srgbClr val="FF0000"/>
                </a:solidFill>
              </a:rPr>
              <a:t>受限性</a:t>
            </a:r>
            <a:endParaRPr lang="zh-CN" altLang="en-US" sz="2400" dirty="0">
              <a:solidFill>
                <a:srgbClr val="FF0000"/>
              </a:solidFill>
            </a:endParaRPr>
          </a:p>
          <a:p>
            <a:pPr marL="342900" indent="-342900" algn="just" eaLnBrk="1" hangingPunct="1">
              <a:lnSpc>
                <a:spcPts val="3600"/>
              </a:lnSpc>
              <a:buFont typeface="Wingdings" charset="2"/>
              <a:buChar char="u"/>
            </a:pPr>
            <a:r>
              <a:rPr lang="zh-CN" altLang="zh-CN" sz="2400" dirty="0"/>
              <a:t>诉讼领域的多元性</a:t>
            </a:r>
            <a:endParaRPr lang="zh-CN" altLang="en-US" sz="2400" dirty="0"/>
          </a:p>
          <a:p>
            <a:pPr marL="342900" indent="-342900" algn="just" eaLnBrk="1" hangingPunct="1">
              <a:lnSpc>
                <a:spcPts val="3600"/>
              </a:lnSpc>
              <a:buFont typeface="Wingdings" charset="2"/>
              <a:buChar char="u"/>
            </a:pPr>
            <a:r>
              <a:rPr lang="zh-CN" altLang="zh-CN" sz="2400" dirty="0"/>
              <a:t>诉讼职能的多重性 </a:t>
            </a:r>
            <a:endParaRPr lang="zh-CN" altLang="en-US" sz="2400" dirty="0">
              <a:latin typeface="黑体" charset="0"/>
              <a:ea typeface="黑体" charset="0"/>
            </a:endParaRPr>
          </a:p>
          <a:p>
            <a:pPr algn="just" eaLnBrk="1" hangingPunct="1">
              <a:lnSpc>
                <a:spcPts val="3600"/>
              </a:lnSpc>
            </a:pPr>
            <a:r>
              <a:rPr lang="zh-CN" altLang="en-US" sz="2400" dirty="0"/>
              <a:t>        </a:t>
            </a:r>
          </a:p>
          <a:p>
            <a:endParaRPr lang="zh-CN" altLang="zh-CN" sz="2400" dirty="0"/>
          </a:p>
          <a:p>
            <a:endParaRPr lang="zh-CN" altLang="zh-CN" sz="2400" dirty="0"/>
          </a:p>
        </p:txBody>
      </p:sp>
    </p:spTree>
    <p:extLst>
      <p:ext uri="{BB962C8B-B14F-4D97-AF65-F5344CB8AC3E}">
        <p14:creationId xmlns:p14="http://schemas.microsoft.com/office/powerpoint/2010/main" val="584245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txBox="1">
            <a:spLocks noChangeArrowheads="1"/>
          </p:cNvSpPr>
          <p:nvPr/>
        </p:nvSpPr>
        <p:spPr bwMode="auto">
          <a:xfrm>
            <a:off x="1187624" y="836712"/>
            <a:ext cx="6984776" cy="529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endParaRPr lang="zh-CN" altLang="en-US" sz="2400" dirty="0"/>
          </a:p>
          <a:p>
            <a:pPr>
              <a:lnSpc>
                <a:spcPts val="3575"/>
              </a:lnSpc>
            </a:pPr>
            <a:r>
              <a:rPr lang="zh-CN" altLang="en-US" sz="2400" b="1" dirty="0"/>
              <a:t>二、刑事代理的种类</a:t>
            </a:r>
          </a:p>
          <a:p>
            <a:pPr>
              <a:lnSpc>
                <a:spcPts val="3575"/>
              </a:lnSpc>
            </a:pPr>
            <a:endParaRPr lang="zh-CN" altLang="en-US" sz="2400" dirty="0"/>
          </a:p>
          <a:p>
            <a:pPr>
              <a:lnSpc>
                <a:spcPts val="3575"/>
              </a:lnSpc>
            </a:pPr>
            <a:r>
              <a:rPr lang="zh-CN" altLang="en-US" sz="2400" dirty="0"/>
              <a:t>（一）公诉案件的代理</a:t>
            </a:r>
          </a:p>
          <a:p>
            <a:pPr>
              <a:lnSpc>
                <a:spcPts val="3575"/>
              </a:lnSpc>
            </a:pPr>
            <a:r>
              <a:rPr lang="zh-CN" altLang="en-US" sz="2400" dirty="0"/>
              <a:t>（二）自诉案件的代理</a:t>
            </a:r>
          </a:p>
          <a:p>
            <a:pPr>
              <a:lnSpc>
                <a:spcPts val="3575"/>
              </a:lnSpc>
            </a:pPr>
            <a:r>
              <a:rPr lang="zh-CN" altLang="en-US" sz="2400" dirty="0"/>
              <a:t>（三）附带民事诉讼案件的代理</a:t>
            </a:r>
            <a:endParaRPr lang="zh-CN" altLang="zh-CN" sz="2400" dirty="0"/>
          </a:p>
          <a:p>
            <a:pPr>
              <a:lnSpc>
                <a:spcPts val="3575"/>
              </a:lnSpc>
            </a:pPr>
            <a:endParaRPr lang="zh-CN" altLang="zh-CN"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a:extLst>
              <a:ext uri="{FF2B5EF4-FFF2-40B4-BE49-F238E27FC236}">
                <a16:creationId xmlns:a16="http://schemas.microsoft.com/office/drawing/2014/main" id="{DCBC660B-A156-493B-B35C-2053320DD565}"/>
              </a:ext>
            </a:extLst>
          </p:cNvPr>
          <p:cNvSpPr>
            <a:spLocks noGrp="1" noChangeArrowheads="1"/>
          </p:cNvSpPr>
          <p:nvPr>
            <p:ph type="body" idx="4294967295"/>
          </p:nvPr>
        </p:nvSpPr>
        <p:spPr>
          <a:xfrm>
            <a:off x="0" y="981075"/>
            <a:ext cx="9144000" cy="5373688"/>
          </a:xfrm>
        </p:spPr>
        <p:txBody>
          <a:bodyPr/>
          <a:lstStyle/>
          <a:p>
            <a:pPr marL="0" indent="0" eaLnBrk="1" hangingPunct="1">
              <a:lnSpc>
                <a:spcPct val="80000"/>
              </a:lnSpc>
              <a:buNone/>
              <a:defRPr/>
            </a:pPr>
            <a:endParaRPr lang="zh-CN" altLang="en-US" b="1" dirty="0">
              <a:effectLst>
                <a:outerShdw blurRad="38100" dist="38100" dir="2700000" algn="tl">
                  <a:srgbClr val="C0C0C0"/>
                </a:outerShdw>
              </a:effectLst>
            </a:endParaRPr>
          </a:p>
          <a:p>
            <a:pPr eaLnBrk="1" hangingPunct="1">
              <a:lnSpc>
                <a:spcPct val="80000"/>
              </a:lnSpc>
              <a:defRPr/>
            </a:pPr>
            <a:r>
              <a:rPr lang="zh-CN" altLang="en-US" sz="2800" b="1" dirty="0">
                <a:effectLst>
                  <a:outerShdw blurRad="38100" dist="38100" dir="2700000" algn="tl">
                    <a:srgbClr val="C0C0C0"/>
                  </a:outerShdw>
                </a:effectLst>
                <a:ea typeface="华文新魏" panose="02010800040101010101" pitchFamily="2" charset="-122"/>
              </a:rPr>
              <a:t>（一）刑事公诉案件</a:t>
            </a:r>
            <a:r>
              <a:rPr lang="en-US" altLang="zh-CN" sz="2800" b="1" dirty="0">
                <a:effectLst>
                  <a:outerShdw blurRad="38100" dist="38100" dir="2700000" algn="tl">
                    <a:srgbClr val="C0C0C0"/>
                  </a:outerShdw>
                </a:effectLst>
                <a:ea typeface="华文新魏" panose="02010800040101010101" pitchFamily="2" charset="-122"/>
              </a:rPr>
              <a:t>[</a:t>
            </a:r>
            <a:r>
              <a:rPr lang="zh-CN" altLang="en-US" sz="2800" b="1" dirty="0">
                <a:effectLst>
                  <a:outerShdw blurRad="38100" dist="38100" dir="2700000" algn="tl">
                    <a:srgbClr val="C0C0C0"/>
                  </a:outerShdw>
                </a:effectLst>
                <a:ea typeface="华文新魏" panose="02010800040101010101" pitchFamily="2" charset="-122"/>
              </a:rPr>
              <a:t>中被害人</a:t>
            </a:r>
            <a:r>
              <a:rPr lang="en-US" altLang="zh-CN" sz="2800" b="1" dirty="0">
                <a:effectLst>
                  <a:outerShdw blurRad="38100" dist="38100" dir="2700000" algn="tl">
                    <a:srgbClr val="C0C0C0"/>
                  </a:outerShdw>
                </a:effectLst>
                <a:ea typeface="华文新魏" panose="02010800040101010101" pitchFamily="2" charset="-122"/>
              </a:rPr>
              <a:t>]</a:t>
            </a:r>
            <a:r>
              <a:rPr lang="zh-CN" altLang="en-US" sz="2800" b="1" dirty="0">
                <a:effectLst>
                  <a:outerShdw blurRad="38100" dist="38100" dir="2700000" algn="tl">
                    <a:srgbClr val="C0C0C0"/>
                  </a:outerShdw>
                </a:effectLst>
                <a:ea typeface="华文新魏" panose="02010800040101010101" pitchFamily="2" charset="-122"/>
              </a:rPr>
              <a:t>的代理</a:t>
            </a:r>
            <a:endParaRPr lang="en-US" altLang="zh-CN" sz="2800" b="1" dirty="0">
              <a:effectLst>
                <a:outerShdw blurRad="38100" dist="38100" dir="2700000" algn="tl">
                  <a:srgbClr val="C0C0C0"/>
                </a:outerShdw>
              </a:effectLst>
              <a:ea typeface="华文新魏" panose="02010800040101010101" pitchFamily="2" charset="-122"/>
            </a:endParaRPr>
          </a:p>
          <a:p>
            <a:pPr eaLnBrk="1" hangingPunct="1">
              <a:lnSpc>
                <a:spcPct val="80000"/>
              </a:lnSpc>
              <a:defRPr/>
            </a:pPr>
            <a:r>
              <a:rPr lang="en-US" altLang="zh-CN" sz="2800" dirty="0"/>
              <a:t>      </a:t>
            </a:r>
            <a:r>
              <a:rPr lang="zh-CN" altLang="en-US" sz="2800" dirty="0">
                <a:latin typeface="华文楷体" panose="02010600040101010101" pitchFamily="2" charset="-122"/>
                <a:ea typeface="华文楷体" panose="02010600040101010101" pitchFamily="2" charset="-122"/>
              </a:rPr>
              <a:t>代理人产生的时间、权利：主要是可以查阅卷宗和调查取证</a:t>
            </a:r>
            <a:endParaRPr lang="en-US" altLang="zh-CN" sz="2800" dirty="0">
              <a:latin typeface="华文楷体" panose="02010600040101010101" pitchFamily="2" charset="-122"/>
              <a:ea typeface="华文楷体" panose="02010600040101010101" pitchFamily="2" charset="-122"/>
            </a:endParaRPr>
          </a:p>
          <a:p>
            <a:pPr eaLnBrk="1" hangingPunct="1">
              <a:lnSpc>
                <a:spcPct val="80000"/>
              </a:lnSpc>
              <a:defRPr/>
            </a:pPr>
            <a:r>
              <a:rPr lang="en-US"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案件移送</a:t>
            </a:r>
            <a:r>
              <a:rPr lang="zh-CN" altLang="en-US" sz="2800" dirty="0">
                <a:solidFill>
                  <a:srgbClr val="FF0000"/>
                </a:solidFill>
                <a:latin typeface="华文楷体" panose="02010600040101010101" pitchFamily="2" charset="-122"/>
                <a:ea typeface="华文楷体" panose="02010600040101010101" pitchFamily="2" charset="-122"/>
              </a:rPr>
              <a:t>审查起诉之日</a:t>
            </a:r>
            <a:r>
              <a:rPr lang="zh-CN" altLang="en-US" sz="2800" dirty="0">
                <a:latin typeface="华文楷体" panose="02010600040101010101" pitchFamily="2" charset="-122"/>
                <a:ea typeface="华文楷体" panose="02010600040101010101" pitchFamily="2" charset="-122"/>
              </a:rPr>
              <a:t>起，有权委托</a:t>
            </a:r>
            <a:r>
              <a:rPr lang="zh-CN" altLang="en-US" sz="2800" dirty="0">
                <a:solidFill>
                  <a:srgbClr val="FF0000"/>
                </a:solidFill>
                <a:latin typeface="华文楷体" panose="02010600040101010101" pitchFamily="2" charset="-122"/>
                <a:ea typeface="华文楷体" panose="02010600040101010101" pitchFamily="2" charset="-122"/>
              </a:rPr>
              <a:t>诉讼</a:t>
            </a:r>
            <a:r>
              <a:rPr lang="zh-CN" altLang="en-US" sz="2800" dirty="0">
                <a:latin typeface="华文楷体" panose="02010600040101010101" pitchFamily="2" charset="-122"/>
                <a:ea typeface="华文楷体" panose="02010600040101010101" pitchFamily="2" charset="-122"/>
              </a:rPr>
              <a:t>代理人。</a:t>
            </a:r>
            <a:endParaRPr lang="en-US" altLang="zh-CN" sz="2800" dirty="0">
              <a:latin typeface="华文楷体" panose="02010600040101010101" pitchFamily="2" charset="-122"/>
              <a:ea typeface="华文楷体" panose="02010600040101010101" pitchFamily="2" charset="-122"/>
            </a:endParaRPr>
          </a:p>
          <a:p>
            <a:pPr eaLnBrk="1" hangingPunct="1">
              <a:lnSpc>
                <a:spcPct val="80000"/>
              </a:lnSpc>
              <a:defRPr/>
            </a:pPr>
            <a:r>
              <a:rPr lang="en-US" altLang="zh-CN" sz="2800" dirty="0">
                <a:latin typeface="华文楷体" panose="02010600040101010101" pitchFamily="2" charset="-122"/>
                <a:ea typeface="华文楷体" panose="02010600040101010101" pitchFamily="2" charset="-122"/>
              </a:rPr>
              <a:t>     </a:t>
            </a:r>
            <a:r>
              <a:rPr lang="zh-CN" altLang="en-US" sz="2800" dirty="0">
                <a:latin typeface="华文楷体" panose="02010600040101010101" pitchFamily="2" charset="-122"/>
                <a:ea typeface="华文楷体" panose="02010600040101010101" pitchFamily="2" charset="-122"/>
              </a:rPr>
              <a:t>刑诉法解释对律师代理人的阅卷权和取证权进行了规定。基本上同辩护律师。</a:t>
            </a:r>
            <a:endParaRPr lang="en-US" altLang="zh-CN" sz="2800" dirty="0">
              <a:latin typeface="华文楷体" panose="02010600040101010101" pitchFamily="2" charset="-122"/>
              <a:ea typeface="华文楷体" panose="0201060004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7" name="Rectangle 3">
            <a:extLst>
              <a:ext uri="{FF2B5EF4-FFF2-40B4-BE49-F238E27FC236}">
                <a16:creationId xmlns:a16="http://schemas.microsoft.com/office/drawing/2014/main" id="{9D95F458-6309-49D1-B276-6F3881BE2EB8}"/>
              </a:ext>
            </a:extLst>
          </p:cNvPr>
          <p:cNvSpPr>
            <a:spLocks noGrp="1" noChangeArrowheads="1"/>
          </p:cNvSpPr>
          <p:nvPr>
            <p:ph type="body" idx="4294967295"/>
          </p:nvPr>
        </p:nvSpPr>
        <p:spPr>
          <a:xfrm>
            <a:off x="0" y="333375"/>
            <a:ext cx="9144000" cy="6335713"/>
          </a:xfrm>
        </p:spPr>
        <p:txBody>
          <a:bodyPr/>
          <a:lstStyle/>
          <a:p>
            <a:pPr eaLnBrk="1" hangingPunct="1">
              <a:defRPr/>
            </a:pPr>
            <a:r>
              <a:rPr lang="zh-CN" altLang="en-US" b="1" dirty="0">
                <a:effectLst>
                  <a:outerShdw blurRad="38100" dist="38100" dir="2700000" algn="tl">
                    <a:srgbClr val="C0C0C0"/>
                  </a:outerShdw>
                </a:effectLst>
                <a:ea typeface="华文新魏" panose="02010800040101010101" pitchFamily="2" charset="-122"/>
              </a:rPr>
              <a:t>（二）自诉案件中自诉人的代理</a:t>
            </a:r>
            <a:endParaRPr lang="en-US" altLang="zh-CN" b="1" dirty="0">
              <a:effectLst>
                <a:outerShdw blurRad="38100" dist="38100" dir="2700000" algn="tl">
                  <a:srgbClr val="C0C0C0"/>
                </a:outerShdw>
              </a:effectLst>
              <a:ea typeface="华文新魏" panose="02010800040101010101" pitchFamily="2" charset="-122"/>
            </a:endParaRPr>
          </a:p>
          <a:p>
            <a:pPr eaLnBrk="1" hangingPunct="1">
              <a:defRPr/>
            </a:pPr>
            <a:r>
              <a:rPr lang="en-US" altLang="zh-CN" b="1" dirty="0"/>
              <a:t>     </a:t>
            </a:r>
            <a:r>
              <a:rPr lang="zh-CN" altLang="en-US" dirty="0">
                <a:latin typeface="华文楷体" panose="02010600040101010101" pitchFamily="2" charset="-122"/>
                <a:ea typeface="华文楷体" panose="02010600040101010101" pitchFamily="2" charset="-122"/>
              </a:rPr>
              <a:t>注意：代理人产生的时间。自诉人有权</a:t>
            </a:r>
            <a:r>
              <a:rPr lang="zh-CN" altLang="en-US" dirty="0">
                <a:solidFill>
                  <a:srgbClr val="FF0000"/>
                </a:solidFill>
                <a:latin typeface="华文楷体" panose="02010600040101010101" pitchFamily="2" charset="-122"/>
                <a:ea typeface="华文楷体" panose="02010600040101010101" pitchFamily="2" charset="-122"/>
              </a:rPr>
              <a:t>随时</a:t>
            </a:r>
            <a:r>
              <a:rPr lang="zh-CN" altLang="en-US" dirty="0">
                <a:latin typeface="华文楷体" panose="02010600040101010101" pitchFamily="2" charset="-122"/>
                <a:ea typeface="华文楷体" panose="02010600040101010101" pitchFamily="2" charset="-122"/>
              </a:rPr>
              <a:t>委托代理人。人民法院自受理案件之日</a:t>
            </a:r>
            <a:r>
              <a:rPr lang="zh-CN" altLang="en-US" dirty="0">
                <a:latin typeface="楷体_GB2312" pitchFamily="49" charset="-122"/>
                <a:ea typeface="楷体_GB2312" pitchFamily="49" charset="-122"/>
              </a:rPr>
              <a:t>起</a:t>
            </a:r>
            <a:r>
              <a:rPr lang="en-US" altLang="zh-CN" b="1" dirty="0">
                <a:latin typeface="楷体_GB2312" pitchFamily="49" charset="-122"/>
                <a:ea typeface="楷体_GB2312" pitchFamily="49" charset="-122"/>
              </a:rPr>
              <a:t>3</a:t>
            </a:r>
            <a:r>
              <a:rPr lang="zh-CN" altLang="en-US" b="1" dirty="0">
                <a:latin typeface="楷体_GB2312" pitchFamily="49" charset="-122"/>
                <a:ea typeface="楷体_GB2312" pitchFamily="49" charset="-122"/>
              </a:rPr>
              <a:t>日内</a:t>
            </a:r>
            <a:r>
              <a:rPr lang="zh-CN" altLang="en-US" b="1"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应当告知自诉人及其法定代理人有权委托诉讼代理人。</a:t>
            </a:r>
            <a:endParaRPr lang="en-US" altLang="zh-CN" dirty="0">
              <a:latin typeface="华文楷体" panose="02010600040101010101" pitchFamily="2" charset="-122"/>
              <a:ea typeface="华文楷体" panose="02010600040101010101" pitchFamily="2" charset="-122"/>
            </a:endParaRPr>
          </a:p>
          <a:p>
            <a:pPr eaLnBrk="1" hangingPunct="1">
              <a:defRPr/>
            </a:pPr>
            <a:r>
              <a:rPr lang="en-US" altLang="zh-CN" dirty="0">
                <a:latin typeface="华文楷体" panose="02010600040101010101" pitchFamily="2" charset="-122"/>
                <a:ea typeface="华文楷体" panose="02010600040101010101" pitchFamily="2" charset="-122"/>
              </a:rPr>
              <a:t>     </a:t>
            </a:r>
            <a:r>
              <a:rPr lang="zh-CN" altLang="en-US" dirty="0">
                <a:latin typeface="华文楷体" panose="02010600040101010101" pitchFamily="2" charset="-122"/>
                <a:ea typeface="华文楷体" panose="02010600040101010101" pitchFamily="2" charset="-122"/>
              </a:rPr>
              <a:t>注意自诉案件中自诉人的代理人诉讼地位特殊。主要体现在反诉中，反诉案件的代理人一般都具有双重身份，既是被告人的辩护人，又是反诉的诉讼代理人。因此，必须</a:t>
            </a:r>
            <a:r>
              <a:rPr lang="zh-CN" altLang="en-US" b="1" dirty="0">
                <a:latin typeface="楷体_GB2312" pitchFamily="49" charset="-122"/>
                <a:ea typeface="楷体_GB2312" pitchFamily="49" charset="-122"/>
              </a:rPr>
              <a:t>办理双重委托手续</a:t>
            </a:r>
            <a:r>
              <a:rPr lang="zh-CN" altLang="en-US" dirty="0">
                <a:latin typeface="华文楷体" panose="02010600040101010101" pitchFamily="2" charset="-122"/>
                <a:ea typeface="华文楷体" panose="02010600040101010101" pitchFamily="2" charset="-122"/>
              </a:rPr>
              <a:t>，明确代理权限。</a:t>
            </a:r>
            <a:endParaRPr lang="en-US" altLang="zh-C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A0C0F716-4796-4BC1-ACC5-11C8FB3626EF}"/>
              </a:ext>
            </a:extLst>
          </p:cNvPr>
          <p:cNvSpPr>
            <a:spLocks noGrp="1" noChangeArrowheads="1"/>
          </p:cNvSpPr>
          <p:nvPr>
            <p:ph type="body" idx="4294967295"/>
          </p:nvPr>
        </p:nvSpPr>
        <p:spPr>
          <a:xfrm>
            <a:off x="179388" y="548680"/>
            <a:ext cx="8540750" cy="3789958"/>
          </a:xfrm>
        </p:spPr>
        <p:txBody>
          <a:bodyPr/>
          <a:lstStyle/>
          <a:p>
            <a:pPr eaLnBrk="1" hangingPunct="1">
              <a:lnSpc>
                <a:spcPct val="80000"/>
              </a:lnSpc>
              <a:defRPr/>
            </a:pPr>
            <a:r>
              <a:rPr lang="en-US" altLang="zh-CN" sz="4400" b="1" dirty="0">
                <a:effectLst>
                  <a:outerShdw blurRad="38100" dist="38100" dir="2700000" algn="tl">
                    <a:srgbClr val="C0C0C0"/>
                  </a:outerShdw>
                </a:effectLst>
                <a:latin typeface="华文新魏" panose="02010800040101010101" pitchFamily="2" charset="-122"/>
                <a:ea typeface="华文新魏" panose="02010800040101010101" pitchFamily="2" charset="-122"/>
              </a:rPr>
              <a:t>  </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a:t>
            </a: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三</a:t>
            </a:r>
            <a:r>
              <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a:t>
            </a:r>
            <a:r>
              <a:rPr lang="zh-CN" altLang="en-US" sz="2800" b="1" dirty="0">
                <a:effectLst>
                  <a:outerShdw blurRad="38100" dist="38100" dir="2700000" algn="tl">
                    <a:srgbClr val="C0C0C0"/>
                  </a:outerShdw>
                </a:effectLst>
                <a:latin typeface="华文新魏" panose="02010800040101010101" pitchFamily="2" charset="-122"/>
                <a:ea typeface="华文新魏" panose="02010800040101010101" pitchFamily="2" charset="-122"/>
              </a:rPr>
              <a:t>附带民事诉讼中的代理</a:t>
            </a:r>
            <a:endParaRPr lang="en-US" altLang="zh-CN" sz="2800" b="1" dirty="0">
              <a:effectLst>
                <a:outerShdw blurRad="38100" dist="38100" dir="2700000" algn="tl">
                  <a:srgbClr val="C0C0C0"/>
                </a:outerShdw>
              </a:effectLst>
              <a:latin typeface="华文新魏" panose="02010800040101010101" pitchFamily="2" charset="-122"/>
              <a:ea typeface="华文新魏" panose="02010800040101010101" pitchFamily="2" charset="-122"/>
            </a:endParaRPr>
          </a:p>
          <a:p>
            <a:pPr eaLnBrk="1" hangingPunct="1">
              <a:lnSpc>
                <a:spcPct val="80000"/>
              </a:lnSpc>
              <a:defRPr/>
            </a:pPr>
            <a:r>
              <a:rPr lang="en-US" altLang="zh-CN" sz="2800" b="1" dirty="0">
                <a:effectLst>
                  <a:outerShdw blurRad="38100" dist="38100" dir="2700000" algn="tl">
                    <a:srgbClr val="C0C0C0"/>
                  </a:outerShdw>
                </a:effectLst>
              </a:rPr>
              <a:t>     </a:t>
            </a:r>
            <a:r>
              <a:rPr lang="zh-CN" altLang="en-US" sz="2800" b="1" dirty="0">
                <a:effectLst>
                  <a:outerShdw blurRad="38100" dist="38100" dir="2700000" algn="tl">
                    <a:srgbClr val="C0C0C0"/>
                  </a:outerShdw>
                </a:effectLst>
                <a:ea typeface="华文楷体" panose="02010600040101010101" pitchFamily="2" charset="-122"/>
              </a:rPr>
              <a:t>时间同公诉、自诉案件代理人。</a:t>
            </a:r>
            <a:endParaRPr lang="en-US" altLang="zh-CN" sz="2800" b="1" dirty="0">
              <a:effectLst>
                <a:outerShdw blurRad="38100" dist="38100" dir="2700000" algn="tl">
                  <a:srgbClr val="C0C0C0"/>
                </a:outerShdw>
              </a:effectLst>
              <a:ea typeface="华文楷体" panose="02010600040101010101" pitchFamily="2" charset="-122"/>
            </a:endParaRPr>
          </a:p>
          <a:p>
            <a:pPr eaLnBrk="1" hangingPunct="1">
              <a:lnSpc>
                <a:spcPct val="80000"/>
              </a:lnSpc>
              <a:defRPr/>
            </a:pPr>
            <a:r>
              <a:rPr lang="en-US" altLang="zh-CN" sz="2800" b="1" dirty="0">
                <a:effectLst>
                  <a:outerShdw blurRad="38100" dist="38100" dir="2700000" algn="tl">
                    <a:srgbClr val="C0C0C0"/>
                  </a:outerShdw>
                </a:effectLst>
                <a:ea typeface="华文楷体" panose="02010600040101010101" pitchFamily="2" charset="-122"/>
              </a:rPr>
              <a:t>   </a:t>
            </a:r>
            <a:r>
              <a:rPr lang="zh-CN" altLang="en-US" sz="2800" b="1" dirty="0">
                <a:effectLst>
                  <a:outerShdw blurRad="38100" dist="38100" dir="2700000" algn="tl">
                    <a:srgbClr val="C0C0C0"/>
                  </a:outerShdw>
                </a:effectLst>
                <a:ea typeface="华文楷体" panose="02010600040101010101" pitchFamily="2" charset="-122"/>
              </a:rPr>
              <a:t>分为</a:t>
            </a:r>
            <a:r>
              <a:rPr lang="zh-CN" altLang="en-US" sz="4000" b="1" i="1" u="sng" dirty="0">
                <a:effectLst>
                  <a:outerShdw blurRad="38100" dist="38100" dir="2700000" algn="tl">
                    <a:srgbClr val="C0C0C0"/>
                  </a:outerShdw>
                </a:effectLst>
                <a:ea typeface="华文楷体" panose="02010600040101010101" pitchFamily="2" charset="-122"/>
              </a:rPr>
              <a:t>一般代理和特别授权代理</a:t>
            </a:r>
            <a:r>
              <a:rPr lang="zh-CN" altLang="en-US" sz="4000" b="1" dirty="0">
                <a:effectLst>
                  <a:outerShdw blurRad="38100" dist="38100" dir="2700000" algn="tl">
                    <a:srgbClr val="C0C0C0"/>
                  </a:outerShdw>
                </a:effectLst>
                <a:ea typeface="华文楷体" panose="02010600040101010101" pitchFamily="2" charset="-122"/>
              </a:rPr>
              <a:t>。</a:t>
            </a:r>
            <a:r>
              <a:rPr lang="zh-CN" altLang="en-US" sz="2800" b="1" dirty="0">
                <a:effectLst>
                  <a:outerShdw blurRad="38100" dist="38100" dir="2700000" algn="tl">
                    <a:srgbClr val="C0C0C0"/>
                  </a:outerShdw>
                </a:effectLst>
                <a:ea typeface="华文楷体" panose="02010600040101010101" pitchFamily="2" charset="-122"/>
              </a:rPr>
              <a:t>特别授权代理应在委托书中注明授权的内容。否则即为一般代理。</a:t>
            </a:r>
            <a:endParaRPr lang="en-US" altLang="zh-CN" b="1" i="1" u="sng" dirty="0">
              <a:effectLst>
                <a:outerShdw blurRad="38100" dist="38100" dir="2700000" algn="tl">
                  <a:srgbClr val="C0C0C0"/>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Rectangle 3">
            <a:extLst>
              <a:ext uri="{FF2B5EF4-FFF2-40B4-BE49-F238E27FC236}">
                <a16:creationId xmlns:a16="http://schemas.microsoft.com/office/drawing/2014/main" id="{48EE866A-FDC1-4539-ACF5-E9C8F61B8725}"/>
              </a:ext>
            </a:extLst>
          </p:cNvPr>
          <p:cNvSpPr>
            <a:spLocks noGrp="1" noChangeArrowheads="1"/>
          </p:cNvSpPr>
          <p:nvPr>
            <p:ph type="body" idx="4294967295"/>
          </p:nvPr>
        </p:nvSpPr>
        <p:spPr>
          <a:xfrm>
            <a:off x="468313" y="1268413"/>
            <a:ext cx="8229600" cy="4530725"/>
          </a:xfrm>
        </p:spPr>
        <p:txBody>
          <a:bodyPr/>
          <a:lstStyle/>
          <a:p>
            <a:pPr eaLnBrk="1" hangingPunct="1">
              <a:lnSpc>
                <a:spcPct val="90000"/>
              </a:lnSpc>
              <a:defRPr/>
            </a:pPr>
            <a:r>
              <a:rPr lang="zh-CN" altLang="en-US" sz="2800" b="1" dirty="0">
                <a:effectLst>
                  <a:outerShdw blurRad="38100" dist="38100" dir="2700000" algn="tl">
                    <a:srgbClr val="C0C0C0"/>
                  </a:outerShdw>
                </a:effectLst>
                <a:ea typeface="华文新魏" panose="02010800040101010101" pitchFamily="2" charset="-122"/>
              </a:rPr>
              <a:t>***（四）申诉案件的代理</a:t>
            </a:r>
            <a:endParaRPr lang="en-US" altLang="zh-CN" sz="2800" b="1" dirty="0">
              <a:effectLst>
                <a:outerShdw blurRad="38100" dist="38100" dir="2700000" algn="tl">
                  <a:srgbClr val="C0C0C0"/>
                </a:outerShdw>
              </a:effectLst>
              <a:ea typeface="华文新魏" panose="02010800040101010101" pitchFamily="2" charset="-122"/>
            </a:endParaRPr>
          </a:p>
          <a:p>
            <a:pPr eaLnBrk="1" hangingPunct="1">
              <a:lnSpc>
                <a:spcPct val="90000"/>
              </a:lnSpc>
              <a:defRPr/>
            </a:pPr>
            <a:r>
              <a:rPr lang="zh-CN" altLang="en-US" sz="2800" b="1" i="1" u="sng" dirty="0">
                <a:effectLst>
                  <a:outerShdw blurRad="38100" dist="38100" dir="2700000" algn="tl">
                    <a:srgbClr val="C0C0C0"/>
                  </a:outerShdw>
                </a:effectLst>
              </a:rPr>
              <a:t>重点提示：</a:t>
            </a:r>
            <a:endParaRPr lang="en-US" altLang="zh-CN" sz="2800" b="1" i="1" u="sng" dirty="0">
              <a:effectLst>
                <a:outerShdw blurRad="38100" dist="38100" dir="2700000" algn="tl">
                  <a:srgbClr val="C0C0C0"/>
                </a:outerShdw>
              </a:effectLst>
            </a:endParaRPr>
          </a:p>
          <a:p>
            <a:pPr eaLnBrk="1" hangingPunct="1">
              <a:lnSpc>
                <a:spcPct val="90000"/>
              </a:lnSpc>
              <a:defRPr/>
            </a:pPr>
            <a:r>
              <a:rPr lang="en-US" altLang="zh-CN" sz="2800" b="1" i="1" u="sng" dirty="0">
                <a:effectLst>
                  <a:outerShdw blurRad="38100" dist="38100" dir="2700000" algn="tl">
                    <a:srgbClr val="C0C0C0"/>
                  </a:outerShdw>
                </a:effectLst>
              </a:rPr>
              <a:t>    </a:t>
            </a:r>
            <a:r>
              <a:rPr lang="zh-CN" altLang="en-US" sz="2800" b="1" i="1" u="sng" dirty="0">
                <a:effectLst>
                  <a:outerShdw blurRad="38100" dist="38100" dir="2700000" algn="tl">
                    <a:srgbClr val="C0C0C0"/>
                  </a:outerShdw>
                </a:effectLst>
              </a:rPr>
              <a:t>注意代理人和辩护人之间的区别。共同点：</a:t>
            </a:r>
            <a:endParaRPr lang="en-US" altLang="zh-CN" sz="2800" b="1" i="1" u="sng" dirty="0">
              <a:effectLst>
                <a:outerShdw blurRad="38100" dist="38100" dir="2700000" algn="tl">
                  <a:srgbClr val="C0C0C0"/>
                </a:outerShdw>
              </a:effectLst>
            </a:endParaRPr>
          </a:p>
          <a:p>
            <a:pPr eaLnBrk="1" hangingPunct="1">
              <a:lnSpc>
                <a:spcPct val="90000"/>
              </a:lnSpc>
              <a:defRPr/>
            </a:pPr>
            <a:r>
              <a:rPr lang="en-US" altLang="zh-CN" sz="2800" b="1" i="1" u="sng" dirty="0">
                <a:effectLst>
                  <a:outerShdw blurRad="38100" dist="38100" dir="2700000" algn="tl">
                    <a:srgbClr val="C0C0C0"/>
                  </a:outerShdw>
                </a:effectLst>
              </a:rPr>
              <a:t>  </a:t>
            </a:r>
            <a:r>
              <a:rPr lang="zh-CN" altLang="en-US" sz="2800" b="1" i="1" u="sng" dirty="0">
                <a:effectLst>
                  <a:outerShdw blurRad="38100" dist="38100" dir="2700000" algn="tl">
                    <a:srgbClr val="C0C0C0"/>
                  </a:outerShdw>
                </a:effectLst>
              </a:rPr>
              <a:t>介入诉讼时间相同；</a:t>
            </a:r>
            <a:endParaRPr lang="en-US" altLang="zh-CN" sz="2800" b="1" i="1" u="sng" dirty="0">
              <a:effectLst>
                <a:outerShdw blurRad="38100" dist="38100" dir="2700000" algn="tl">
                  <a:srgbClr val="C0C0C0"/>
                </a:outerShdw>
              </a:effectLst>
            </a:endParaRPr>
          </a:p>
          <a:p>
            <a:pPr eaLnBrk="1" hangingPunct="1">
              <a:lnSpc>
                <a:spcPct val="90000"/>
              </a:lnSpc>
              <a:defRPr/>
            </a:pPr>
            <a:r>
              <a:rPr lang="en-US" altLang="zh-CN" sz="2800" b="1" i="1" u="sng" dirty="0">
                <a:effectLst>
                  <a:outerShdw blurRad="38100" dist="38100" dir="2700000" algn="tl">
                    <a:srgbClr val="C0C0C0"/>
                  </a:outerShdw>
                </a:effectLst>
              </a:rPr>
              <a:t>        </a:t>
            </a:r>
            <a:r>
              <a:rPr lang="zh-CN" altLang="en-US" sz="2800" b="1" i="1" u="sng" dirty="0">
                <a:effectLst>
                  <a:outerShdw blurRad="38100" dist="38100" dir="2700000" algn="tl">
                    <a:srgbClr val="C0C0C0"/>
                  </a:outerShdw>
                </a:effectLst>
              </a:rPr>
              <a:t>可以担任人的范围相同；</a:t>
            </a:r>
            <a:endParaRPr lang="en-US" altLang="zh-CN" sz="2800" b="1" i="1" u="sng" dirty="0">
              <a:effectLst>
                <a:outerShdw blurRad="38100" dist="38100" dir="2700000" algn="tl">
                  <a:srgbClr val="C0C0C0"/>
                </a:outerShdw>
              </a:effectLst>
            </a:endParaRPr>
          </a:p>
          <a:p>
            <a:pPr eaLnBrk="1" hangingPunct="1">
              <a:lnSpc>
                <a:spcPct val="90000"/>
              </a:lnSpc>
              <a:defRPr/>
            </a:pPr>
            <a:r>
              <a:rPr lang="en-US" altLang="zh-CN" sz="2800" b="1" i="1" u="sng" dirty="0">
                <a:effectLst>
                  <a:outerShdw blurRad="38100" dist="38100" dir="2700000" algn="tl">
                    <a:srgbClr val="C0C0C0"/>
                  </a:outerShdw>
                </a:effectLst>
              </a:rPr>
              <a:t>             </a:t>
            </a:r>
            <a:r>
              <a:rPr lang="zh-CN" altLang="en-US" sz="2800" b="1" i="1" u="sng" dirty="0">
                <a:effectLst>
                  <a:outerShdw blurRad="38100" dist="38100" dir="2700000" algn="tl">
                    <a:srgbClr val="C0C0C0"/>
                  </a:outerShdw>
                </a:effectLst>
              </a:rPr>
              <a:t>人数相同；</a:t>
            </a:r>
            <a:endParaRPr lang="en-US" altLang="zh-CN" sz="2800" b="1" i="1" u="sng" dirty="0">
              <a:effectLst>
                <a:outerShdw blurRad="38100" dist="38100" dir="2700000" algn="tl">
                  <a:srgbClr val="C0C0C0"/>
                </a:outerShdw>
              </a:effectLst>
            </a:endParaRPr>
          </a:p>
          <a:p>
            <a:pPr eaLnBrk="1" hangingPunct="1">
              <a:lnSpc>
                <a:spcPct val="90000"/>
              </a:lnSpc>
              <a:defRPr/>
            </a:pPr>
            <a:r>
              <a:rPr lang="en-US" altLang="zh-CN" sz="2800" b="1" i="1" u="sng" dirty="0">
                <a:effectLst>
                  <a:outerShdw blurRad="38100" dist="38100" dir="2700000" algn="tl">
                    <a:srgbClr val="C0C0C0"/>
                  </a:outerShdw>
                </a:effectLst>
              </a:rPr>
              <a:t>                 </a:t>
            </a:r>
            <a:r>
              <a:rPr lang="zh-CN" altLang="en-US" sz="2800" b="1" i="1" u="sng" dirty="0">
                <a:effectLst>
                  <a:outerShdw blurRad="38100" dist="38100" dir="2700000" algn="tl">
                    <a:srgbClr val="C0C0C0"/>
                  </a:outerShdw>
                </a:effectLst>
              </a:rPr>
              <a:t>人民法院、检察院承担的义务相同。</a:t>
            </a:r>
            <a:endParaRPr lang="en-US" altLang="zh-CN" sz="2800" b="1" i="1" u="sng" dirty="0">
              <a:effectLst>
                <a:outerShdw blurRad="38100" dist="38100" dir="2700000" algn="tl">
                  <a:srgbClr val="C0C0C0"/>
                </a:outerShdw>
              </a:effectLst>
            </a:endParaRPr>
          </a:p>
          <a:p>
            <a:pPr eaLnBrk="1" hangingPunct="1">
              <a:lnSpc>
                <a:spcPct val="90000"/>
              </a:lnSpc>
              <a:defRPr/>
            </a:pPr>
            <a:r>
              <a:rPr lang="zh-CN" altLang="en-US" sz="2800" b="1" i="1" u="sng" dirty="0">
                <a:effectLst>
                  <a:outerShdw blurRad="38100" dist="38100" dir="2700000" algn="tl">
                    <a:srgbClr val="C0C0C0"/>
                  </a:outerShdw>
                </a:effectLst>
              </a:rPr>
              <a:t>不同点：代理人的权限范围由委托人决定；权利少于辩护人；</a:t>
            </a:r>
            <a:endParaRPr lang="en-US" altLang="zh-CN" sz="2800" b="1" i="1" u="sng" dirty="0">
              <a:effectLst>
                <a:outerShdw blurRad="38100" dist="38100" dir="2700000" algn="tl">
                  <a:srgbClr val="C0C0C0"/>
                </a:outerShdw>
              </a:effectLst>
            </a:endParaRPr>
          </a:p>
          <a:p>
            <a:pPr eaLnBrk="1" hangingPunct="1">
              <a:lnSpc>
                <a:spcPct val="90000"/>
              </a:lnSpc>
              <a:defRPr/>
            </a:pPr>
            <a:endParaRPr lang="en-US" altLang="zh-CN" sz="2800" dirty="0">
              <a:effectLst>
                <a:outerShdw blurRad="38100" dist="38100" dir="2700000" algn="tl">
                  <a:srgbClr val="C0C0C0"/>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2980F1E9-4164-42A8-ABD2-75E8ABE74FFE}"/>
              </a:ext>
            </a:extLst>
          </p:cNvPr>
          <p:cNvSpPr>
            <a:spLocks noGrp="1" noRot="1" noChangeArrowheads="1"/>
          </p:cNvSpPr>
          <p:nvPr>
            <p:ph type="title" idx="4294967295"/>
          </p:nvPr>
        </p:nvSpPr>
        <p:spPr>
          <a:xfrm>
            <a:off x="468313" y="188913"/>
            <a:ext cx="8229600" cy="287337"/>
          </a:xfrm>
        </p:spPr>
        <p:txBody>
          <a:bodyPr/>
          <a:lstStyle/>
          <a:p>
            <a:pPr eaLnBrk="1" hangingPunct="1">
              <a:defRPr/>
            </a:pPr>
            <a:r>
              <a:rPr lang="zh-CN" altLang="en-US">
                <a:effectLst>
                  <a:outerShdw blurRad="38100" dist="38100" dir="2700000" algn="tl">
                    <a:srgbClr val="C0C0C0"/>
                  </a:outerShdw>
                </a:effectLst>
                <a:ea typeface="华文隶书" panose="02010800040101010101" pitchFamily="2" charset="-122"/>
              </a:rPr>
              <a:t>刑事诉讼代理和辩护的区别</a:t>
            </a:r>
            <a:endParaRPr lang="en-US" altLang="zh-CN">
              <a:effectLst>
                <a:outerShdw blurRad="38100" dist="38100" dir="2700000" algn="tl">
                  <a:srgbClr val="C0C0C0"/>
                </a:outerShdw>
              </a:effectLst>
              <a:ea typeface="华文隶书" panose="02010800040101010101" pitchFamily="2" charset="-122"/>
            </a:endParaRPr>
          </a:p>
        </p:txBody>
      </p:sp>
      <p:graphicFrame>
        <p:nvGraphicFramePr>
          <p:cNvPr id="244774" name="Group 38">
            <a:extLst>
              <a:ext uri="{FF2B5EF4-FFF2-40B4-BE49-F238E27FC236}">
                <a16:creationId xmlns:a16="http://schemas.microsoft.com/office/drawing/2014/main" id="{CDE5740B-8EDC-4B8A-BE3C-3398206FC476}"/>
              </a:ext>
            </a:extLst>
          </p:cNvPr>
          <p:cNvGraphicFramePr>
            <a:graphicFrameLocks noGrp="1"/>
          </p:cNvGraphicFramePr>
          <p:nvPr>
            <p:ph type="tbl" idx="4294967295"/>
            <p:extLst>
              <p:ext uri="{D42A27DB-BD31-4B8C-83A1-F6EECF244321}">
                <p14:modId xmlns:p14="http://schemas.microsoft.com/office/powerpoint/2010/main" val="3464702103"/>
              </p:ext>
            </p:extLst>
          </p:nvPr>
        </p:nvGraphicFramePr>
        <p:xfrm>
          <a:off x="0" y="836613"/>
          <a:ext cx="9144000" cy="6021388"/>
        </p:xfrm>
        <a:graphic>
          <a:graphicData uri="http://schemas.openxmlformats.org/drawingml/2006/table">
            <a:tbl>
              <a:tblPr/>
              <a:tblGrid>
                <a:gridCol w="1258888">
                  <a:extLst>
                    <a:ext uri="{9D8B030D-6E8A-4147-A177-3AD203B41FA5}">
                      <a16:colId xmlns:a16="http://schemas.microsoft.com/office/drawing/2014/main" val="20000"/>
                    </a:ext>
                  </a:extLst>
                </a:gridCol>
                <a:gridCol w="5184775">
                  <a:extLst>
                    <a:ext uri="{9D8B030D-6E8A-4147-A177-3AD203B41FA5}">
                      <a16:colId xmlns:a16="http://schemas.microsoft.com/office/drawing/2014/main" val="20001"/>
                    </a:ext>
                  </a:extLst>
                </a:gridCol>
                <a:gridCol w="2700337">
                  <a:extLst>
                    <a:ext uri="{9D8B030D-6E8A-4147-A177-3AD203B41FA5}">
                      <a16:colId xmlns:a16="http://schemas.microsoft.com/office/drawing/2014/main" val="20002"/>
                    </a:ext>
                  </a:extLst>
                </a:gridCol>
              </a:tblGrid>
              <a:tr h="58578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区别点</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诉讼代理人</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辩护人</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08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地位</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非独立诉讼参与人</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独立的诉讼参与人</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83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代理依据</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被代理人的意思</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事实和法律</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职能</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控诉（附带民诉被告人委托的代理人除外）</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辩护</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2241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范围</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1</a:t>
                      </a:r>
                      <a:r>
                        <a:rPr kumimoji="0" lang="zh-CN" altLang="en-US"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、既可以担任诉讼代理人也可以担任辩护人的人：律师；人民团体推荐的人；被代理人监护人、亲友。</a:t>
                      </a:r>
                      <a:r>
                        <a:rPr kumimoji="0" lang="en-US" altLang="zh-CN"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2</a:t>
                      </a:r>
                      <a:r>
                        <a:rPr kumimoji="0" lang="zh-CN" altLang="en-US"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、不能充当辩护人的人，也不能充当代理人。</a:t>
                      </a:r>
                      <a:r>
                        <a:rPr kumimoji="0" lang="en-US" altLang="zh-CN"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kumimoji="0" lang="zh-CN" altLang="en-US"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与民诉法的区别</a:t>
                      </a:r>
                      <a:r>
                        <a:rPr kumimoji="0" lang="en-US" altLang="zh-CN"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33487">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委托人</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公诉案件的被害人及其法定代理人或者近亲属，附带民事诉讼的当事人及其法定代理人、自诉人及其法定代理人。</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犯罪嫌疑人、被告人及其法定代理人或者近亲属</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09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产生时间</a:t>
                      </a: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altLang="zh-CN" sz="2000" b="1" i="0" u="none" strike="noStrike" cap="none" normalizeH="0" baseline="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37931725" indent="-37474525">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marL="4572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rPr>
                        <a:t>公诉案件：侦查阶段起；自诉案件：随时</a:t>
                      </a:r>
                      <a:endParaRPr kumimoji="0" lang="en-US" altLang="zh-CN" sz="2000" b="1" i="0" u="none" strike="noStrike" cap="none" normalizeH="0" baseline="0" dirty="0">
                        <a:ln>
                          <a:noFill/>
                        </a:ln>
                        <a:solidFill>
                          <a:schemeClr val="tx1"/>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E019E17-1E27-4F8A-BEEA-A532C5EC8ED4}"/>
              </a:ext>
            </a:extLst>
          </p:cNvPr>
          <p:cNvSpPr/>
          <p:nvPr/>
        </p:nvSpPr>
        <p:spPr>
          <a:xfrm>
            <a:off x="323528" y="4802376"/>
            <a:ext cx="8640960" cy="1938992"/>
          </a:xfrm>
          <a:prstGeom prst="rect">
            <a:avLst/>
          </a:prstGeom>
        </p:spPr>
        <p:txBody>
          <a:bodyPr wrap="square">
            <a:spAutoFit/>
          </a:bodyPr>
          <a:lstStyle/>
          <a:p>
            <a:r>
              <a:rPr lang="zh-CN" altLang="en-US" sz="2400" dirty="0"/>
              <a:t>民诉法第五十八条 委托代理人</a:t>
            </a:r>
          </a:p>
          <a:p>
            <a:r>
              <a:rPr lang="zh-CN" altLang="en-US" sz="2400" dirty="0"/>
              <a:t>当事人、法定代理人可以委托一至二人作为诉讼代理人。 下列人员可以被委托为诉讼代理人： （一）律师、基层法律服务工作者； （二）当事人的近亲属或者工作人员； （三）当事人所在社区、单位以及有关社会团体推荐的公民。</a:t>
            </a:r>
          </a:p>
        </p:txBody>
      </p:sp>
      <p:sp>
        <p:nvSpPr>
          <p:cNvPr id="3" name="矩形 2">
            <a:extLst>
              <a:ext uri="{FF2B5EF4-FFF2-40B4-BE49-F238E27FC236}">
                <a16:creationId xmlns:a16="http://schemas.microsoft.com/office/drawing/2014/main" id="{C772DB83-80E6-4CAF-A62D-FC411CA1AD65}"/>
              </a:ext>
            </a:extLst>
          </p:cNvPr>
          <p:cNvSpPr/>
          <p:nvPr/>
        </p:nvSpPr>
        <p:spPr>
          <a:xfrm>
            <a:off x="242557" y="188640"/>
            <a:ext cx="8784976" cy="4524315"/>
          </a:xfrm>
          <a:prstGeom prst="rect">
            <a:avLst/>
          </a:prstGeom>
        </p:spPr>
        <p:txBody>
          <a:bodyPr wrap="square">
            <a:spAutoFit/>
          </a:bodyPr>
          <a:lstStyle/>
          <a:p>
            <a:r>
              <a:rPr lang="zh-CN" altLang="en-US" sz="2400" dirty="0"/>
              <a:t>刑诉法第四十六条 诉讼代理人介入刑事诉讼的时间</a:t>
            </a:r>
          </a:p>
          <a:p>
            <a:r>
              <a:rPr lang="zh-CN" altLang="en-US" sz="2400" dirty="0"/>
              <a:t>公诉案件的被害人及其法定代理人或者近亲属，附带民事诉讼的当事人及其法定代理人，自案件移送审查起诉之日起，有权委托诉讼代理人。自诉案件的自诉人及其法定代理人，附带民事诉讼的当事人及其法定代理人，有权随时委托诉讼代理人。 人民检察院自收到移送审查起诉的案件材料之日起三日以内，应当告知被害人及其法定代理人或者其近亲属、附带民事诉讼的当事人及其法定代理人有权委托诉讼代理人。人民法院自受理自诉案件之日起三日以内，应当告知自诉人及其法定代理人、附带民事诉讼的当事人及其法定代理人有权委托诉讼代理人。</a:t>
            </a:r>
          </a:p>
          <a:p>
            <a:r>
              <a:rPr lang="zh-CN" altLang="en-US" sz="2400" dirty="0"/>
              <a:t>第四十七条 </a:t>
            </a:r>
          </a:p>
          <a:p>
            <a:r>
              <a:rPr lang="zh-CN" altLang="en-US" sz="2400" dirty="0"/>
              <a:t>委托诉讼代理人，参照本法第三十三条的规定执行。</a:t>
            </a:r>
          </a:p>
        </p:txBody>
      </p:sp>
    </p:spTree>
    <p:extLst>
      <p:ext uri="{BB962C8B-B14F-4D97-AF65-F5344CB8AC3E}">
        <p14:creationId xmlns:p14="http://schemas.microsoft.com/office/powerpoint/2010/main" val="1968132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AE484E5E-D98C-497C-AB00-A8C69F61F510}"/>
              </a:ext>
            </a:extLst>
          </p:cNvPr>
          <p:cNvSpPr>
            <a:spLocks noGrp="1" noRot="1" noChangeArrowheads="1"/>
          </p:cNvSpPr>
          <p:nvPr>
            <p:ph type="title" idx="4294967295"/>
          </p:nvPr>
        </p:nvSpPr>
        <p:spPr/>
        <p:txBody>
          <a:bodyPr/>
          <a:lstStyle/>
          <a:p>
            <a:pPr eaLnBrk="1" hangingPunct="1">
              <a:defRPr/>
            </a:pPr>
            <a:r>
              <a:rPr lang="zh-CN" altLang="en-US">
                <a:effectLst>
                  <a:outerShdw blurRad="38100" dist="38100" dir="2700000" algn="tl">
                    <a:srgbClr val="C0C0C0"/>
                  </a:outerShdw>
                </a:effectLst>
                <a:ea typeface="华文隶书" panose="02010800040101010101" pitchFamily="2" charset="-122"/>
              </a:rPr>
              <a:t>司考真题解析</a:t>
            </a:r>
            <a:endParaRPr lang="en-US" altLang="zh-CN">
              <a:effectLst>
                <a:outerShdw blurRad="38100" dist="38100" dir="2700000" algn="tl">
                  <a:srgbClr val="C0C0C0"/>
                </a:outerShdw>
              </a:effectLst>
              <a:ea typeface="华文隶书" panose="02010800040101010101" pitchFamily="2" charset="-122"/>
            </a:endParaRPr>
          </a:p>
        </p:txBody>
      </p:sp>
      <p:sp>
        <p:nvSpPr>
          <p:cNvPr id="493571" name="Rectangle 3">
            <a:extLst>
              <a:ext uri="{FF2B5EF4-FFF2-40B4-BE49-F238E27FC236}">
                <a16:creationId xmlns:a16="http://schemas.microsoft.com/office/drawing/2014/main" id="{3E301225-5010-442E-92ED-3355AC4B3C39}"/>
              </a:ext>
            </a:extLst>
          </p:cNvPr>
          <p:cNvSpPr>
            <a:spLocks noGrp="1" noChangeArrowheads="1"/>
          </p:cNvSpPr>
          <p:nvPr>
            <p:ph type="body" idx="4294967295"/>
          </p:nvPr>
        </p:nvSpPr>
        <p:spPr>
          <a:xfrm>
            <a:off x="0" y="1196975"/>
            <a:ext cx="8964613" cy="5661025"/>
          </a:xfrm>
        </p:spPr>
        <p:txBody>
          <a:bodyPr/>
          <a:lstStyle/>
          <a:p>
            <a:pPr eaLnBrk="1" hangingPunct="1">
              <a:defRPr/>
            </a:pP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    (2005-2-25)</a:t>
            </a: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下列关于刑事诉讼中辩护人与诉讼代理人区别的表述，哪一项是正确的？</a:t>
            </a:r>
            <a:endPar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A</a:t>
            </a: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．介入诉讼的时间不同</a:t>
            </a:r>
            <a:endPar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B</a:t>
            </a: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．可以担任辩护人和诉讼代理人的人员范围不同</a:t>
            </a:r>
            <a:endPar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C</a:t>
            </a: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．是否出席法庭不同</a:t>
            </a:r>
            <a:endPar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defRPr/>
            </a:pP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D</a:t>
            </a: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．承担的刑事诉讼职能不同</a:t>
            </a:r>
            <a:r>
              <a:rPr lang="en-US" altLang="zh-CN" sz="2400" b="1" dirty="0">
                <a:effectLst>
                  <a:outerShdw blurRad="38100" dist="38100" dir="2700000" algn="tl">
                    <a:srgbClr val="C0C0C0"/>
                  </a:outerShdw>
                </a:effectLst>
                <a:latin typeface="楷体" panose="02010609060101010101" pitchFamily="49" charset="-122"/>
                <a:ea typeface="楷体" panose="02010609060101010101" pitchFamily="49" charset="-122"/>
              </a:rPr>
              <a:t>.</a:t>
            </a:r>
          </a:p>
          <a:p>
            <a:pPr eaLnBrk="1" hangingPunct="1">
              <a:defRPr/>
            </a:pPr>
            <a:endParaRPr lang="en-US" altLang="zh-CN" sz="2400"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2 Marcador de contenido"/>
          <p:cNvSpPr txBox="1">
            <a:spLocks noChangeArrowheads="1"/>
          </p:cNvSpPr>
          <p:nvPr/>
        </p:nvSpPr>
        <p:spPr bwMode="auto">
          <a:xfrm>
            <a:off x="927100" y="908050"/>
            <a:ext cx="718978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gn="just" eaLnBrk="1" hangingPunct="1">
              <a:lnSpc>
                <a:spcPts val="3600"/>
              </a:lnSpc>
            </a:pPr>
            <a:r>
              <a:rPr lang="zh-CN" altLang="en-US" sz="2400" dirty="0">
                <a:latin typeface="黑体" charset="0"/>
                <a:ea typeface="黑体" charset="0"/>
              </a:rPr>
              <a:t>三、我国刑事辩护制度的基本内容</a:t>
            </a:r>
          </a:p>
          <a:p>
            <a:pPr algn="just" eaLnBrk="1" hangingPunct="1">
              <a:lnSpc>
                <a:spcPts val="3600"/>
              </a:lnSpc>
            </a:pPr>
            <a:r>
              <a:rPr lang="zh-CN" altLang="en-US" sz="2400" dirty="0"/>
              <a:t>（一）刑事辩护的种类</a:t>
            </a:r>
          </a:p>
          <a:p>
            <a:pPr marL="342900" indent="-342900" algn="just" eaLnBrk="1" hangingPunct="1">
              <a:lnSpc>
                <a:spcPts val="3600"/>
              </a:lnSpc>
              <a:buFont typeface="Wingdings" charset="2"/>
              <a:buChar char="u"/>
            </a:pPr>
            <a:r>
              <a:rPr lang="zh-CN" altLang="en-US" sz="2400" dirty="0"/>
              <a:t>自行辩护</a:t>
            </a:r>
          </a:p>
          <a:p>
            <a:pPr marL="342900" indent="-342900" algn="just" eaLnBrk="1" hangingPunct="1">
              <a:lnSpc>
                <a:spcPts val="3600"/>
              </a:lnSpc>
              <a:buFont typeface="Wingdings" charset="2"/>
              <a:buChar char="u"/>
            </a:pPr>
            <a:r>
              <a:rPr lang="zh-CN" altLang="en-US" sz="2400" dirty="0"/>
              <a:t>委托辩护</a:t>
            </a:r>
          </a:p>
          <a:p>
            <a:pPr marL="342900" indent="-342900" algn="just" eaLnBrk="1" hangingPunct="1">
              <a:lnSpc>
                <a:spcPts val="3600"/>
              </a:lnSpc>
              <a:buFont typeface="Wingdings" charset="2"/>
              <a:buChar char="u"/>
            </a:pPr>
            <a:r>
              <a:rPr lang="zh-CN" altLang="en-US" sz="2400" dirty="0"/>
              <a:t>指派辩护</a:t>
            </a:r>
            <a:r>
              <a:rPr lang="en-US" altLang="zh-CN" sz="2400" dirty="0"/>
              <a:t>【</a:t>
            </a:r>
            <a:r>
              <a:rPr lang="zh-CN" altLang="en-US" sz="2400" dirty="0"/>
              <a:t>旧法用指定辩护</a:t>
            </a:r>
            <a:r>
              <a:rPr lang="en-US" altLang="zh-CN" sz="2400" dirty="0"/>
              <a:t>】</a:t>
            </a:r>
            <a:endParaRPr lang="zh-CN" altLang="en-US" sz="2400" dirty="0"/>
          </a:p>
          <a:p>
            <a:r>
              <a:rPr lang="zh-CN" altLang="en-US" sz="2400" dirty="0"/>
              <a:t>（</a:t>
            </a:r>
            <a:r>
              <a:rPr lang="en-US" altLang="zh-CN" sz="2400" dirty="0"/>
              <a:t>1</a:t>
            </a:r>
            <a:r>
              <a:rPr lang="zh-CN" altLang="en-US" sz="2400" dirty="0"/>
              <a:t>）强制指派辩护（应当指派）</a:t>
            </a:r>
          </a:p>
          <a:p>
            <a:r>
              <a:rPr lang="zh-CN" altLang="en-US" sz="2400" dirty="0"/>
              <a:t>（</a:t>
            </a:r>
            <a:r>
              <a:rPr lang="en-US" altLang="zh-CN" sz="2400" dirty="0"/>
              <a:t>2</a:t>
            </a:r>
            <a:r>
              <a:rPr lang="zh-CN" altLang="en-US" sz="2400" dirty="0"/>
              <a:t>）申请指派辩护（可以指派）</a:t>
            </a:r>
            <a:endParaRPr lang="zh-CN" altLang="zh-CN" sz="2400" dirty="0"/>
          </a:p>
          <a:p>
            <a:endParaRPr lang="zh-CN" altLang="zh-CN"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3" name="Rectangle 3">
            <a:extLst>
              <a:ext uri="{FF2B5EF4-FFF2-40B4-BE49-F238E27FC236}">
                <a16:creationId xmlns:a16="http://schemas.microsoft.com/office/drawing/2014/main" id="{B3D680DA-8070-4493-9018-0A092E5D4828}"/>
              </a:ext>
            </a:extLst>
          </p:cNvPr>
          <p:cNvSpPr>
            <a:spLocks noGrp="1" noChangeArrowheads="1"/>
          </p:cNvSpPr>
          <p:nvPr>
            <p:ph type="body" idx="4294967295"/>
          </p:nvPr>
        </p:nvSpPr>
        <p:spPr>
          <a:xfrm>
            <a:off x="179388" y="260350"/>
            <a:ext cx="8964612" cy="6597650"/>
          </a:xfrm>
        </p:spPr>
        <p:txBody>
          <a:bodyPr/>
          <a:lstStyle/>
          <a:p>
            <a:pPr eaLnBrk="1" hangingPunct="1">
              <a:lnSpc>
                <a:spcPct val="90000"/>
              </a:lnSpc>
              <a:defRPr/>
            </a:pPr>
            <a:r>
              <a:rPr lang="zh-CN" altLang="en-US" b="1" dirty="0">
                <a:effectLst>
                  <a:outerShdw blurRad="38100" dist="38100" dir="2700000" algn="tl">
                    <a:srgbClr val="C0C0C0"/>
                  </a:outerShdw>
                </a:effectLst>
              </a:rPr>
              <a:t>（</a:t>
            </a:r>
            <a:r>
              <a:rPr lang="en-US" altLang="zh-CN" b="1" dirty="0">
                <a:effectLst>
                  <a:outerShdw blurRad="38100" dist="38100" dir="2700000" algn="tl">
                    <a:srgbClr val="C0C0C0"/>
                  </a:outerShdw>
                </a:effectLst>
              </a:rPr>
              <a:t>2010</a:t>
            </a:r>
            <a:r>
              <a:rPr lang="zh-CN" altLang="en-US" b="1" dirty="0">
                <a:effectLst>
                  <a:outerShdw blurRad="38100" dist="38100" dir="2700000" algn="tl">
                    <a:srgbClr val="C0C0C0"/>
                  </a:outerShdw>
                </a:effectLst>
              </a:rPr>
              <a:t>年</a:t>
            </a:r>
            <a:r>
              <a:rPr lang="en-US" altLang="zh-CN" b="1" dirty="0">
                <a:effectLst>
                  <a:outerShdw blurRad="38100" dist="38100" dir="2700000" algn="tl">
                    <a:srgbClr val="C0C0C0"/>
                  </a:outerShdw>
                </a:effectLst>
              </a:rPr>
              <a:t>22</a:t>
            </a:r>
            <a:r>
              <a:rPr lang="zh-CN" altLang="en-US" b="1" dirty="0">
                <a:effectLst>
                  <a:outerShdw blurRad="38100" dist="38100" dir="2700000" algn="tl">
                    <a:srgbClr val="C0C0C0"/>
                  </a:outerShdw>
                </a:effectLst>
              </a:rPr>
              <a:t>题）</a:t>
            </a:r>
            <a:r>
              <a:rPr lang="zh-CN" altLang="en-US" dirty="0">
                <a:effectLst>
                  <a:outerShdw blurRad="38100" dist="38100" dir="2700000" algn="tl">
                    <a:srgbClr val="C0C0C0"/>
                  </a:outerShdw>
                </a:effectLst>
              </a:rPr>
              <a:t>在张某故意毁坏李某汽车案中，张某聘请赵律师为辩护人，李某聘请孙律师为诉讼代理人。关于该案辩护人和诉讼代理人，下列哪一选项是正确的：</a:t>
            </a:r>
            <a:endParaRPr lang="en-US" altLang="zh-CN" dirty="0">
              <a:effectLst>
                <a:outerShdw blurRad="38100" dist="38100" dir="2700000" algn="tl">
                  <a:srgbClr val="C0C0C0"/>
                </a:outerShdw>
              </a:effectLst>
            </a:endParaRPr>
          </a:p>
          <a:p>
            <a:pPr eaLnBrk="1" hangingPunct="1">
              <a:lnSpc>
                <a:spcPct val="90000"/>
              </a:lnSpc>
              <a:defRPr/>
            </a:pPr>
            <a:r>
              <a:rPr lang="en-US" altLang="zh-CN" dirty="0">
                <a:effectLst>
                  <a:outerShdw blurRad="38100" dist="38100" dir="2700000" algn="tl">
                    <a:srgbClr val="C0C0C0"/>
                  </a:outerShdw>
                </a:effectLst>
              </a:rPr>
              <a:t>    A</a:t>
            </a:r>
            <a:r>
              <a:rPr lang="zh-CN" altLang="en-US" dirty="0">
                <a:effectLst>
                  <a:outerShdw blurRad="38100" dist="38100" dir="2700000" algn="tl">
                    <a:srgbClr val="C0C0C0"/>
                  </a:outerShdw>
                </a:effectLst>
              </a:rPr>
              <a:t>、赵律师、孙律师均自案件移送审查起诉之日起方可接受委托担任辩护人、诉讼代理人</a:t>
            </a:r>
            <a:endParaRPr lang="en-US" altLang="zh-CN" dirty="0">
              <a:effectLst>
                <a:outerShdw blurRad="38100" dist="38100" dir="2700000" algn="tl">
                  <a:srgbClr val="C0C0C0"/>
                </a:outerShdw>
              </a:effectLst>
            </a:endParaRPr>
          </a:p>
          <a:p>
            <a:pPr eaLnBrk="1" hangingPunct="1">
              <a:lnSpc>
                <a:spcPct val="90000"/>
              </a:lnSpc>
              <a:defRPr/>
            </a:pPr>
            <a:r>
              <a:rPr lang="en-US" altLang="zh-CN" dirty="0">
                <a:effectLst>
                  <a:outerShdw blurRad="38100" dist="38100" dir="2700000" algn="tl">
                    <a:srgbClr val="C0C0C0"/>
                  </a:outerShdw>
                </a:effectLst>
              </a:rPr>
              <a:t>    B</a:t>
            </a:r>
            <a:r>
              <a:rPr lang="zh-CN" altLang="en-US" dirty="0">
                <a:effectLst>
                  <a:outerShdw blurRad="38100" dist="38100" dir="2700000" algn="tl">
                    <a:srgbClr val="C0C0C0"/>
                  </a:outerShdw>
                </a:effectLst>
              </a:rPr>
              <a:t>、赵律师、孙律师均有权申请该案的审判人员和公诉人员回避</a:t>
            </a:r>
            <a:r>
              <a:rPr lang="en-US" altLang="zh-CN" dirty="0">
                <a:effectLst>
                  <a:outerShdw blurRad="38100" dist="38100" dir="2700000" algn="tl">
                    <a:srgbClr val="C0C0C0"/>
                  </a:outerShdw>
                </a:effectLst>
              </a:rPr>
              <a:t>.</a:t>
            </a:r>
          </a:p>
          <a:p>
            <a:pPr eaLnBrk="1" hangingPunct="1">
              <a:lnSpc>
                <a:spcPct val="90000"/>
              </a:lnSpc>
              <a:defRPr/>
            </a:pPr>
            <a:r>
              <a:rPr lang="en-US" altLang="zh-CN" dirty="0">
                <a:effectLst>
                  <a:outerShdw blurRad="38100" dist="38100" dir="2700000" algn="tl">
                    <a:srgbClr val="C0C0C0"/>
                  </a:outerShdw>
                </a:effectLst>
              </a:rPr>
              <a:t>    C</a:t>
            </a:r>
            <a:r>
              <a:rPr lang="zh-CN" altLang="en-US" dirty="0">
                <a:effectLst>
                  <a:outerShdw blurRad="38100" dist="38100" dir="2700000" algn="tl">
                    <a:srgbClr val="C0C0C0"/>
                  </a:outerShdw>
                </a:effectLst>
              </a:rPr>
              <a:t>、赵律师可在审判中向张某发问，孙律师无权向张某发问</a:t>
            </a:r>
            <a:endParaRPr lang="en-US" altLang="zh-CN" dirty="0">
              <a:effectLst>
                <a:outerShdw blurRad="38100" dist="38100" dir="2700000" algn="tl">
                  <a:srgbClr val="C0C0C0"/>
                </a:outerShdw>
              </a:effectLst>
            </a:endParaRPr>
          </a:p>
          <a:p>
            <a:pPr eaLnBrk="1" hangingPunct="1">
              <a:lnSpc>
                <a:spcPct val="90000"/>
              </a:lnSpc>
              <a:defRPr/>
            </a:pPr>
            <a:r>
              <a:rPr lang="en-US" altLang="zh-CN" dirty="0">
                <a:effectLst>
                  <a:outerShdw blurRad="38100" dist="38100" dir="2700000" algn="tl">
                    <a:srgbClr val="C0C0C0"/>
                  </a:outerShdw>
                </a:effectLst>
              </a:rPr>
              <a:t>D</a:t>
            </a:r>
            <a:r>
              <a:rPr lang="zh-CN" altLang="en-US" dirty="0">
                <a:effectLst>
                  <a:outerShdw blurRad="38100" dist="38100" dir="2700000" algn="tl">
                    <a:srgbClr val="C0C0C0"/>
                  </a:outerShdw>
                </a:effectLst>
              </a:rPr>
              <a:t>、赵律师应以张某的意见作为辩护意见，孙律师应以李某的意见为代理意见</a:t>
            </a:r>
            <a:br>
              <a:rPr lang="en-US" altLang="zh-CN" dirty="0">
                <a:effectLst>
                  <a:outerShdw blurRad="38100" dist="38100" dir="2700000" algn="tl">
                    <a:srgbClr val="C0C0C0"/>
                  </a:outerShdw>
                </a:effectLst>
              </a:rPr>
            </a:br>
            <a:endParaRPr lang="en-US" altLang="zh-CN" dirty="0">
              <a:effectLst>
                <a:outerShdw blurRad="38100" dist="38100" dir="2700000" algn="tl">
                  <a:srgbClr val="C0C0C0"/>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noChangeArrowheads="1"/>
          </p:cNvSpPr>
          <p:nvPr/>
        </p:nvSpPr>
        <p:spPr bwMode="auto">
          <a:xfrm>
            <a:off x="971550" y="539750"/>
            <a:ext cx="8042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eaLnBrk="1" fontAlgn="t" hangingPunct="1">
              <a:buFont typeface="Arial" charset="0"/>
              <a:buNone/>
            </a:pPr>
            <a:r>
              <a:rPr lang="zh-CN" altLang="en-US" sz="2700" b="1">
                <a:solidFill>
                  <a:srgbClr val="0000FF"/>
                </a:solidFill>
                <a:latin typeface="黑体" charset="0"/>
                <a:ea typeface="黑体" charset="0"/>
              </a:rPr>
              <a:t>本章思考题</a:t>
            </a:r>
            <a:endParaRPr lang="es-HN" altLang="zh-CN" sz="2700" b="1">
              <a:solidFill>
                <a:srgbClr val="0000FF"/>
              </a:solidFill>
              <a:latin typeface="黑体" charset="0"/>
              <a:ea typeface="黑体" charset="0"/>
            </a:endParaRPr>
          </a:p>
        </p:txBody>
      </p:sp>
      <p:sp>
        <p:nvSpPr>
          <p:cNvPr id="32770" name="文本框 3"/>
          <p:cNvSpPr txBox="1">
            <a:spLocks noChangeArrowheads="1"/>
          </p:cNvSpPr>
          <p:nvPr/>
        </p:nvSpPr>
        <p:spPr bwMode="auto">
          <a:xfrm>
            <a:off x="1106769" y="2078910"/>
            <a:ext cx="72009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Heiti SC Light" charset="-122"/>
              </a:defRPr>
            </a:lvl1pPr>
            <a:lvl2pPr marL="742950" indent="-285750">
              <a:defRPr>
                <a:solidFill>
                  <a:schemeClr val="tx1"/>
                </a:solidFill>
                <a:latin typeface="Arial" charset="0"/>
                <a:ea typeface="Heiti SC Light" charset="-122"/>
              </a:defRPr>
            </a:lvl2pPr>
            <a:lvl3pPr marL="1143000" indent="-228600">
              <a:defRPr>
                <a:solidFill>
                  <a:schemeClr val="tx1"/>
                </a:solidFill>
                <a:latin typeface="Arial" charset="0"/>
                <a:ea typeface="Heiti SC Light" charset="-122"/>
              </a:defRPr>
            </a:lvl3pPr>
            <a:lvl4pPr marL="1600200" indent="-228600">
              <a:defRPr>
                <a:solidFill>
                  <a:schemeClr val="tx1"/>
                </a:solidFill>
                <a:latin typeface="Arial" charset="0"/>
                <a:ea typeface="Heiti SC Light" charset="-122"/>
              </a:defRPr>
            </a:lvl4pPr>
            <a:lvl5pPr marL="2057400" indent="-228600">
              <a:defRPr>
                <a:solidFill>
                  <a:schemeClr val="tx1"/>
                </a:solidFill>
                <a:latin typeface="Arial" charset="0"/>
                <a:ea typeface="Heiti SC Light" charset="-122"/>
              </a:defRPr>
            </a:lvl5pPr>
            <a:lvl6pPr marL="2514600" indent="-228600" eaLnBrk="0" fontAlgn="base" hangingPunct="0">
              <a:spcBef>
                <a:spcPct val="0"/>
              </a:spcBef>
              <a:spcAft>
                <a:spcPct val="0"/>
              </a:spcAft>
              <a:defRPr>
                <a:solidFill>
                  <a:schemeClr val="tx1"/>
                </a:solidFill>
                <a:latin typeface="Arial" charset="0"/>
                <a:ea typeface="Heiti SC Light" charset="-122"/>
              </a:defRPr>
            </a:lvl6pPr>
            <a:lvl7pPr marL="2971800" indent="-228600" eaLnBrk="0" fontAlgn="base" hangingPunct="0">
              <a:spcBef>
                <a:spcPct val="0"/>
              </a:spcBef>
              <a:spcAft>
                <a:spcPct val="0"/>
              </a:spcAft>
              <a:defRPr>
                <a:solidFill>
                  <a:schemeClr val="tx1"/>
                </a:solidFill>
                <a:latin typeface="Arial" charset="0"/>
                <a:ea typeface="Heiti SC Light" charset="-122"/>
              </a:defRPr>
            </a:lvl7pPr>
            <a:lvl8pPr marL="3429000" indent="-228600" eaLnBrk="0" fontAlgn="base" hangingPunct="0">
              <a:spcBef>
                <a:spcPct val="0"/>
              </a:spcBef>
              <a:spcAft>
                <a:spcPct val="0"/>
              </a:spcAft>
              <a:defRPr>
                <a:solidFill>
                  <a:schemeClr val="tx1"/>
                </a:solidFill>
                <a:latin typeface="Arial" charset="0"/>
                <a:ea typeface="Heiti SC Light" charset="-122"/>
              </a:defRPr>
            </a:lvl8pPr>
            <a:lvl9pPr marL="3886200" indent="-228600" eaLnBrk="0" fontAlgn="base" hangingPunct="0">
              <a:spcBef>
                <a:spcPct val="0"/>
              </a:spcBef>
              <a:spcAft>
                <a:spcPct val="0"/>
              </a:spcAft>
              <a:defRPr>
                <a:solidFill>
                  <a:schemeClr val="tx1"/>
                </a:solidFill>
                <a:latin typeface="Arial" charset="0"/>
                <a:ea typeface="Heiti SC Light" charset="-122"/>
              </a:defRPr>
            </a:lvl9pPr>
          </a:lstStyle>
          <a:p>
            <a:pPr>
              <a:lnSpc>
                <a:spcPts val="3575"/>
              </a:lnSpc>
            </a:pPr>
            <a:r>
              <a:rPr lang="en-US" altLang="zh-CN" sz="2400" dirty="0"/>
              <a:t>1.</a:t>
            </a:r>
            <a:r>
              <a:rPr lang="zh-CN" altLang="en-US" sz="2400" dirty="0"/>
              <a:t>刑事辩护的概念及理论根据是什么</a:t>
            </a:r>
            <a:r>
              <a:rPr lang="en-US" altLang="zh-CN" sz="2400" dirty="0"/>
              <a:t>?</a:t>
            </a:r>
          </a:p>
          <a:p>
            <a:pPr>
              <a:lnSpc>
                <a:spcPts val="3575"/>
              </a:lnSpc>
            </a:pPr>
            <a:r>
              <a:rPr lang="en-US" altLang="zh-CN" sz="2400" dirty="0"/>
              <a:t>2.</a:t>
            </a:r>
            <a:r>
              <a:rPr lang="zh-CN" altLang="en-US" sz="2400" dirty="0"/>
              <a:t>我国刑事辩护制度包括哪些内容</a:t>
            </a:r>
            <a:r>
              <a:rPr lang="en-US" altLang="zh-CN" sz="2400" dirty="0"/>
              <a:t>?</a:t>
            </a:r>
          </a:p>
          <a:p>
            <a:pPr>
              <a:lnSpc>
                <a:spcPts val="3575"/>
              </a:lnSpc>
            </a:pPr>
            <a:r>
              <a:rPr lang="en-US" altLang="zh-CN" sz="2400"/>
              <a:t>3</a:t>
            </a:r>
            <a:r>
              <a:rPr lang="en-US" altLang="zh-CN" sz="2400" dirty="0"/>
              <a:t>.</a:t>
            </a:r>
            <a:r>
              <a:rPr lang="zh-CN" altLang="en-US" sz="2400"/>
              <a:t>我国</a:t>
            </a:r>
            <a:r>
              <a:rPr lang="zh-CN" altLang="en-US" sz="2400" dirty="0"/>
              <a:t>刑事代理有哪些种类</a:t>
            </a:r>
            <a:r>
              <a:rPr lang="en-US" altLang="zh-CN" sz="2400" dirty="0"/>
              <a:t>?</a:t>
            </a:r>
          </a:p>
          <a:p>
            <a:pPr>
              <a:lnSpc>
                <a:spcPts val="3575"/>
              </a:lnSpc>
            </a:pPr>
            <a:r>
              <a:rPr lang="en-US" altLang="zh-CN" sz="2400" dirty="0"/>
              <a:t> </a:t>
            </a:r>
            <a:endParaRPr lang="zh-CN" altLang="zh-CN" sz="2400" dirty="0"/>
          </a:p>
          <a:p>
            <a:pPr>
              <a:lnSpc>
                <a:spcPts val="3575"/>
              </a:lnSpc>
            </a:pPr>
            <a:r>
              <a:rPr lang="en-US" altLang="zh-CN" sz="2400" dirty="0"/>
              <a:t> </a:t>
            </a:r>
            <a:endParaRPr lang="zh-CN" altLang="zh-CN" sz="2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1" name="Rectangle 3">
            <a:extLst>
              <a:ext uri="{FF2B5EF4-FFF2-40B4-BE49-F238E27FC236}">
                <a16:creationId xmlns:a16="http://schemas.microsoft.com/office/drawing/2014/main" id="{19CF51F8-6B8F-4DC8-873F-A9A550044CB0}"/>
              </a:ext>
            </a:extLst>
          </p:cNvPr>
          <p:cNvSpPr>
            <a:spLocks noGrp="1" noChangeArrowheads="1"/>
          </p:cNvSpPr>
          <p:nvPr>
            <p:ph type="body" idx="4294967295"/>
          </p:nvPr>
        </p:nvSpPr>
        <p:spPr>
          <a:xfrm>
            <a:off x="0" y="100013"/>
            <a:ext cx="9144000" cy="6858000"/>
          </a:xfrm>
        </p:spPr>
        <p:txBody>
          <a:bodyPr/>
          <a:lstStyle/>
          <a:p>
            <a:pPr eaLnBrk="1" hangingPunct="1">
              <a:lnSpc>
                <a:spcPct val="90000"/>
              </a:lnSpc>
              <a:defRPr/>
            </a:pP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指派辩护分为两种：</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rPr>
              <a:t> </a:t>
            </a:r>
            <a:r>
              <a:rPr lang="zh-CN" altLang="en-US" b="1" dirty="0">
                <a:solidFill>
                  <a:schemeClr val="hlink"/>
                </a:solidFill>
                <a:effectLst>
                  <a:outerShdw blurRad="38100" dist="38100" dir="2700000" algn="tl">
                    <a:srgbClr val="C0C0C0"/>
                  </a:outerShdw>
                </a:effectLst>
                <a:latin typeface="楷体" panose="02010609060101010101" pitchFamily="49" charset="-122"/>
                <a:ea typeface="楷体" panose="02010609060101010101" pitchFamily="49" charset="-122"/>
              </a:rPr>
              <a:t>（</a:t>
            </a:r>
            <a:r>
              <a:rPr lang="en-US" altLang="zh-CN" b="1" dirty="0">
                <a:solidFill>
                  <a:schemeClr val="hlink"/>
                </a:solidFill>
                <a:effectLst>
                  <a:outerShdw blurRad="38100" dist="38100" dir="2700000" algn="tl">
                    <a:srgbClr val="C0C0C0"/>
                  </a:outerShdw>
                </a:effectLst>
                <a:latin typeface="楷体" panose="02010609060101010101" pitchFamily="49" charset="-122"/>
                <a:ea typeface="楷体" panose="02010609060101010101" pitchFamily="49" charset="-122"/>
              </a:rPr>
              <a:t>1</a:t>
            </a:r>
            <a:r>
              <a:rPr lang="zh-CN" altLang="en-US" b="1" dirty="0">
                <a:solidFill>
                  <a:schemeClr val="hlink"/>
                </a:solidFill>
                <a:effectLst>
                  <a:outerShdw blurRad="38100" dist="38100" dir="2700000" algn="tl">
                    <a:srgbClr val="C0C0C0"/>
                  </a:outerShdw>
                </a:effectLst>
                <a:latin typeface="楷体" panose="02010609060101010101" pitchFamily="49" charset="-122"/>
                <a:ea typeface="楷体" panose="02010609060101010101" pitchFamily="49" charset="-122"/>
              </a:rPr>
              <a:t>）可以指派辩护的情形。</a:t>
            </a: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公诉人出庭的案件，被告人因经济困难或者其他原因没有委托辩护人的，人民法院可以指派承担法律援助义务的律师为其提供辩护。对于具体情形：</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zh-CN" altLang="en-US" sz="2400" dirty="0">
                <a:latin typeface="+mn-ea"/>
              </a:rPr>
              <a:t>符合当地政府规定的经济困难标准的；</a:t>
            </a:r>
            <a:endParaRPr lang="en-US" altLang="zh-CN" sz="2400" dirty="0">
              <a:latin typeface="+mn-ea"/>
            </a:endParaRPr>
          </a:p>
          <a:p>
            <a:pPr eaLnBrk="1" hangingPunct="1">
              <a:lnSpc>
                <a:spcPct val="90000"/>
              </a:lnSpc>
              <a:defRPr/>
            </a:pPr>
            <a:r>
              <a:rPr lang="zh-CN" altLang="en-US" sz="2400" dirty="0">
                <a:latin typeface="+mn-ea"/>
              </a:rPr>
              <a:t>本人确无经济来源，其家庭经济状况无法查明的；</a:t>
            </a:r>
            <a:endParaRPr lang="en-US" altLang="zh-CN" sz="2400" dirty="0">
              <a:latin typeface="+mn-ea"/>
            </a:endParaRPr>
          </a:p>
          <a:p>
            <a:pPr eaLnBrk="1" hangingPunct="1">
              <a:lnSpc>
                <a:spcPct val="90000"/>
              </a:lnSpc>
              <a:defRPr/>
            </a:pPr>
            <a:r>
              <a:rPr lang="zh-CN" altLang="en-US" sz="2400" dirty="0">
                <a:latin typeface="+mn-ea"/>
              </a:rPr>
              <a:t>本人确无经济来源，其家属经过多次劝说不愿为其承担律师费用的；</a:t>
            </a:r>
            <a:endParaRPr lang="en-US" altLang="zh-CN" sz="2400" dirty="0">
              <a:latin typeface="+mn-ea"/>
            </a:endParaRPr>
          </a:p>
          <a:p>
            <a:pPr eaLnBrk="1" hangingPunct="1">
              <a:lnSpc>
                <a:spcPct val="90000"/>
              </a:lnSpc>
              <a:defRPr/>
            </a:pPr>
            <a:r>
              <a:rPr lang="zh-CN" altLang="en-US" sz="2400" dirty="0">
                <a:latin typeface="+mn-ea"/>
              </a:rPr>
              <a:t>共同犯罪案件其他被告人已经委托辩护人的；</a:t>
            </a:r>
            <a:endParaRPr lang="en-US" altLang="zh-CN" sz="2400" dirty="0">
              <a:latin typeface="+mn-ea"/>
            </a:endParaRPr>
          </a:p>
          <a:p>
            <a:pPr eaLnBrk="1" hangingPunct="1">
              <a:lnSpc>
                <a:spcPct val="90000"/>
              </a:lnSpc>
              <a:defRPr/>
            </a:pPr>
            <a:r>
              <a:rPr lang="zh-CN" altLang="en-US" sz="2400" dirty="0">
                <a:latin typeface="+mn-ea"/>
              </a:rPr>
              <a:t>具有外国国籍的；</a:t>
            </a:r>
            <a:endParaRPr lang="en-US" altLang="zh-CN" sz="2400" dirty="0">
              <a:latin typeface="+mn-ea"/>
            </a:endParaRPr>
          </a:p>
          <a:p>
            <a:pPr eaLnBrk="1" hangingPunct="1">
              <a:lnSpc>
                <a:spcPct val="90000"/>
              </a:lnSpc>
              <a:defRPr/>
            </a:pPr>
            <a:r>
              <a:rPr lang="zh-CN" altLang="en-US" sz="2400" dirty="0">
                <a:latin typeface="+mn-ea"/>
              </a:rPr>
              <a:t>案件有重大社会影响的；</a:t>
            </a:r>
            <a:endParaRPr lang="en-US" altLang="zh-CN" sz="2400" dirty="0">
              <a:latin typeface="+mn-ea"/>
            </a:endParaRPr>
          </a:p>
          <a:p>
            <a:pPr eaLnBrk="1" hangingPunct="1">
              <a:lnSpc>
                <a:spcPct val="90000"/>
              </a:lnSpc>
              <a:defRPr/>
            </a:pPr>
            <a:r>
              <a:rPr lang="zh-CN" altLang="en-US" sz="2400" dirty="0">
                <a:latin typeface="+mn-ea"/>
              </a:rPr>
              <a:t>人民法院认为起诉意见和移送的案件材料可能影响正确定罪量刑的。</a:t>
            </a:r>
            <a:endParaRPr lang="en-US" altLang="zh-CN" sz="2400" dirty="0">
              <a:latin typeface="+mn-ea"/>
            </a:endParaRPr>
          </a:p>
          <a:p>
            <a:pPr eaLnBrk="1" hangingPunct="1">
              <a:lnSpc>
                <a:spcPct val="90000"/>
              </a:lnSpc>
              <a:defRPr/>
            </a:pPr>
            <a:r>
              <a:rPr lang="zh-CN" altLang="en-US" sz="2400" dirty="0">
                <a:latin typeface="+mn-ea"/>
              </a:rPr>
              <a:t>人民检察院抗诉的案件；</a:t>
            </a:r>
            <a:endParaRPr lang="en-US" altLang="zh-CN" sz="2400" dirty="0">
              <a:latin typeface="+mn-ea"/>
            </a:endParaRPr>
          </a:p>
          <a:p>
            <a:pPr eaLnBrk="1" hangingPunct="1">
              <a:lnSpc>
                <a:spcPct val="90000"/>
              </a:lnSpc>
              <a:defRPr/>
            </a:pPr>
            <a:r>
              <a:rPr lang="zh-CN" altLang="en-US" sz="2400" dirty="0">
                <a:latin typeface="+mn-ea"/>
              </a:rPr>
              <a:t>被告人的行为可能不构成犯罪</a:t>
            </a:r>
            <a:endParaRPr lang="en-US" altLang="zh-CN" sz="2400" dirty="0">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1" name="Rectangle 3">
            <a:extLst>
              <a:ext uri="{FF2B5EF4-FFF2-40B4-BE49-F238E27FC236}">
                <a16:creationId xmlns:a16="http://schemas.microsoft.com/office/drawing/2014/main" id="{3505C1CB-6E1A-472B-8D8B-354C555820AC}"/>
              </a:ext>
            </a:extLst>
          </p:cNvPr>
          <p:cNvSpPr>
            <a:spLocks noGrp="1" noChangeArrowheads="1"/>
          </p:cNvSpPr>
          <p:nvPr>
            <p:ph type="body" idx="4294967295"/>
          </p:nvPr>
        </p:nvSpPr>
        <p:spPr>
          <a:xfrm>
            <a:off x="827584" y="908720"/>
            <a:ext cx="8316416" cy="5760368"/>
          </a:xfrm>
        </p:spPr>
        <p:txBody>
          <a:bodyPr/>
          <a:lstStyle/>
          <a:p>
            <a:pPr eaLnBrk="1" hangingPunct="1">
              <a:lnSpc>
                <a:spcPct val="80000"/>
              </a:lnSpc>
              <a:defRPr/>
            </a:pPr>
            <a:r>
              <a:rPr lang="zh-CN" altLang="en-US" dirty="0">
                <a:solidFill>
                  <a:schemeClr val="hlink"/>
                </a:solidFill>
                <a:latin typeface="楷体" panose="02010609060101010101" pitchFamily="49" charset="-122"/>
                <a:ea typeface="楷体" panose="02010609060101010101" pitchFamily="49" charset="-122"/>
              </a:rPr>
              <a:t>（</a:t>
            </a:r>
            <a:r>
              <a:rPr lang="en-US" altLang="zh-CN" dirty="0">
                <a:solidFill>
                  <a:schemeClr val="hlink"/>
                </a:solidFill>
                <a:latin typeface="楷体" panose="02010609060101010101" pitchFamily="49" charset="-122"/>
                <a:ea typeface="楷体" panose="02010609060101010101" pitchFamily="49" charset="-122"/>
              </a:rPr>
              <a:t>2</a:t>
            </a:r>
            <a:r>
              <a:rPr lang="zh-CN" altLang="en-US" dirty="0">
                <a:solidFill>
                  <a:schemeClr val="hlink"/>
                </a:solidFill>
                <a:latin typeface="楷体" panose="02010609060101010101" pitchFamily="49" charset="-122"/>
                <a:ea typeface="楷体" panose="02010609060101010101" pitchFamily="49" charset="-122"/>
              </a:rPr>
              <a:t>）应当指派辩护的情形</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eaLnBrk="1" hangingPunct="1">
              <a:lnSpc>
                <a:spcPct val="80000"/>
              </a:lnSpc>
              <a:defRPr/>
            </a:pPr>
            <a:r>
              <a:rPr lang="zh-CN" altLang="en-US" sz="2800" dirty="0">
                <a:latin typeface="楷体" panose="02010609060101010101" pitchFamily="49" charset="-122"/>
                <a:ea typeface="楷体" panose="02010609060101010101" pitchFamily="49" charset="-122"/>
              </a:rPr>
              <a:t>三种：</a:t>
            </a:r>
            <a:endParaRPr lang="en-US" altLang="zh-CN" sz="2800" dirty="0">
              <a:latin typeface="楷体" panose="02010609060101010101" pitchFamily="49" charset="-122"/>
              <a:ea typeface="楷体" panose="02010609060101010101" pitchFamily="49" charset="-122"/>
            </a:endParaRPr>
          </a:p>
          <a:p>
            <a:pPr eaLnBrk="1" hangingPunct="1">
              <a:lnSpc>
                <a:spcPct val="80000"/>
              </a:lnSpc>
              <a:defRPr/>
            </a:pPr>
            <a:r>
              <a:rPr lang="zh-CN" altLang="en-US" sz="2800" u="sng" dirty="0">
                <a:solidFill>
                  <a:srgbClr val="FF0000"/>
                </a:solidFill>
                <a:latin typeface="楷体_GB2312" pitchFamily="49" charset="-122"/>
                <a:ea typeface="楷体_GB2312" pitchFamily="49" charset="-122"/>
              </a:rPr>
              <a:t>盲、聋、哑人或者尚未完全精神病；</a:t>
            </a:r>
            <a:endParaRPr lang="en-US" altLang="zh-CN" sz="2800" u="sng" dirty="0">
              <a:solidFill>
                <a:srgbClr val="FF0000"/>
              </a:solidFill>
              <a:latin typeface="楷体_GB2312" pitchFamily="49" charset="-122"/>
              <a:ea typeface="楷体_GB2312" pitchFamily="49" charset="-122"/>
            </a:endParaRPr>
          </a:p>
          <a:p>
            <a:pPr eaLnBrk="1" hangingPunct="1">
              <a:lnSpc>
                <a:spcPct val="80000"/>
              </a:lnSpc>
              <a:defRPr/>
            </a:pPr>
            <a:r>
              <a:rPr lang="zh-CN" altLang="en-US" sz="2800" u="sng" dirty="0">
                <a:solidFill>
                  <a:srgbClr val="FF0000"/>
                </a:solidFill>
                <a:latin typeface="楷体_GB2312" pitchFamily="49" charset="-122"/>
                <a:ea typeface="楷体_GB2312" pitchFamily="49" charset="-122"/>
              </a:rPr>
              <a:t>未成年犯罪嫌疑人或被告人；</a:t>
            </a:r>
            <a:endParaRPr lang="en-US" altLang="zh-CN" sz="2800" u="sng" dirty="0">
              <a:solidFill>
                <a:srgbClr val="FF0000"/>
              </a:solidFill>
              <a:latin typeface="楷体_GB2312" pitchFamily="49" charset="-122"/>
              <a:ea typeface="楷体_GB2312" pitchFamily="49" charset="-122"/>
            </a:endParaRPr>
          </a:p>
          <a:p>
            <a:pPr eaLnBrk="1" hangingPunct="1">
              <a:lnSpc>
                <a:spcPct val="80000"/>
              </a:lnSpc>
              <a:defRPr/>
            </a:pPr>
            <a:r>
              <a:rPr lang="zh-CN" altLang="en-US" sz="2800" u="sng" dirty="0">
                <a:solidFill>
                  <a:srgbClr val="FF0000"/>
                </a:solidFill>
                <a:latin typeface="楷体_GB2312" pitchFamily="49" charset="-122"/>
                <a:ea typeface="楷体_GB2312" pitchFamily="49" charset="-122"/>
              </a:rPr>
              <a:t>可能被判处无期、死刑的人。</a:t>
            </a:r>
          </a:p>
          <a:p>
            <a:pPr eaLnBrk="1" hangingPunct="1">
              <a:lnSpc>
                <a:spcPct val="80000"/>
              </a:lnSpc>
              <a:defRPr/>
            </a:pPr>
            <a:endParaRPr lang="en-US" altLang="zh-CN" sz="2000" b="1" u="sng" dirty="0">
              <a:solidFill>
                <a:schemeClr val="folHlink"/>
              </a:solidFill>
              <a:effectLst>
                <a:outerShdw blurRad="38100" dist="38100" dir="2700000" algn="tl">
                  <a:srgbClr val="C0C0C0"/>
                </a:outerShdw>
              </a:effectLst>
              <a:latin typeface="楷体_GB2312" pitchFamily="49" charset="-122"/>
              <a:ea typeface="楷体_GB2312" pitchFamily="49" charset="-122"/>
            </a:endParaRPr>
          </a:p>
          <a:p>
            <a:pPr eaLnBrk="1" hangingPunct="1">
              <a:lnSpc>
                <a:spcPct val="80000"/>
              </a:lnSpc>
              <a:defRPr/>
            </a:pPr>
            <a:endParaRPr lang="en-US" altLang="zh-CN" sz="2000" b="1" u="sng" dirty="0">
              <a:solidFill>
                <a:schemeClr val="folHlink"/>
              </a:solidFill>
              <a:effectLst>
                <a:outerShdw blurRad="38100" dist="38100" dir="2700000" algn="tl">
                  <a:srgbClr val="C0C0C0"/>
                </a:outerShdw>
              </a:effectLst>
              <a:latin typeface="楷体_GB2312" pitchFamily="49" charset="-122"/>
              <a:ea typeface="楷体_GB2312" pitchFamily="49" charset="-122"/>
            </a:endParaRPr>
          </a:p>
          <a:p>
            <a:pPr eaLnBrk="1" hangingPunct="1">
              <a:lnSpc>
                <a:spcPct val="80000"/>
              </a:lnSpc>
              <a:defRPr/>
            </a:pPr>
            <a:endParaRPr lang="en-US" altLang="zh-CN" sz="2400" dirty="0">
              <a:effectLst>
                <a:outerShdw blurRad="38100" dist="38100" dir="2700000" algn="tl">
                  <a:srgbClr val="C0C0C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1" name="Rectangle 3">
            <a:extLst>
              <a:ext uri="{FF2B5EF4-FFF2-40B4-BE49-F238E27FC236}">
                <a16:creationId xmlns:a16="http://schemas.microsoft.com/office/drawing/2014/main" id="{3505C1CB-6E1A-472B-8D8B-354C555820AC}"/>
              </a:ext>
            </a:extLst>
          </p:cNvPr>
          <p:cNvSpPr>
            <a:spLocks noGrp="1" noChangeArrowheads="1"/>
          </p:cNvSpPr>
          <p:nvPr>
            <p:ph type="body" idx="4294967295"/>
          </p:nvPr>
        </p:nvSpPr>
        <p:spPr>
          <a:xfrm>
            <a:off x="0" y="476250"/>
            <a:ext cx="9144000" cy="6192838"/>
          </a:xfrm>
        </p:spPr>
        <p:txBody>
          <a:bodyPr/>
          <a:lstStyle/>
          <a:p>
            <a:pPr eaLnBrk="1" hangingPunct="1">
              <a:lnSpc>
                <a:spcPct val="80000"/>
              </a:lnSpc>
              <a:defRPr/>
            </a:pPr>
            <a:endParaRPr lang="en-US" altLang="zh-CN" sz="2000" b="1" u="sng" dirty="0">
              <a:solidFill>
                <a:schemeClr val="folHlink"/>
              </a:solidFill>
              <a:effectLst>
                <a:outerShdw blurRad="38100" dist="38100" dir="2700000" algn="tl">
                  <a:srgbClr val="C0C0C0"/>
                </a:outerShdw>
              </a:effectLst>
              <a:latin typeface="楷体_GB2312" pitchFamily="49" charset="-122"/>
              <a:ea typeface="楷体_GB2312" pitchFamily="49" charset="-122"/>
            </a:endParaRPr>
          </a:p>
          <a:p>
            <a:pPr eaLnBrk="1" hangingPunct="1">
              <a:lnSpc>
                <a:spcPct val="80000"/>
              </a:lnSpc>
              <a:defRPr/>
            </a:pPr>
            <a:r>
              <a:rPr lang="zh-CN" altLang="en-US" sz="2400" u="sng" dirty="0">
                <a:solidFill>
                  <a:srgbClr val="000000"/>
                </a:solidFill>
                <a:effectLst>
                  <a:outerShdw blurRad="38100" dist="38100" dir="2700000" algn="tl">
                    <a:srgbClr val="C0C0C0"/>
                  </a:outerShdw>
                </a:effectLst>
                <a:latin typeface="宋体" panose="02010600030101010101" pitchFamily="2" charset="-122"/>
                <a:cs typeface="Times New Roman" panose="02020603050405020304" pitchFamily="18" charset="0"/>
              </a:rPr>
              <a:t>第三十五条 </a:t>
            </a:r>
          </a:p>
          <a:p>
            <a:pPr eaLnBrk="1" hangingPunct="1">
              <a:lnSpc>
                <a:spcPct val="80000"/>
              </a:lnSpc>
              <a:defRPr/>
            </a:pPr>
            <a:r>
              <a:rPr lang="zh-CN" altLang="en-US" sz="2400" dirty="0">
                <a:solidFill>
                  <a:srgbClr val="000000"/>
                </a:solidFill>
                <a:latin typeface="宋体" panose="02010600030101010101" pitchFamily="2" charset="-122"/>
                <a:cs typeface="Times New Roman" panose="02020603050405020304" pitchFamily="18" charset="0"/>
              </a:rPr>
              <a:t>犯罪嫌疑人、被告人因经济困难或者其他原因没有委托辩护人的，本人及其近亲属</a:t>
            </a:r>
            <a:r>
              <a:rPr lang="zh-CN" altLang="en-US" sz="2400" u="sng" dirty="0">
                <a:solidFill>
                  <a:srgbClr val="FF0000"/>
                </a:solidFill>
                <a:latin typeface="宋体" panose="02010600030101010101" pitchFamily="2" charset="-122"/>
                <a:cs typeface="Times New Roman" panose="02020603050405020304" pitchFamily="18" charset="0"/>
              </a:rPr>
              <a:t>可以</a:t>
            </a:r>
            <a:r>
              <a:rPr lang="zh-CN" altLang="en-US" sz="2400" dirty="0">
                <a:solidFill>
                  <a:srgbClr val="000000"/>
                </a:solidFill>
                <a:latin typeface="宋体" panose="02010600030101010101" pitchFamily="2" charset="-122"/>
                <a:cs typeface="Times New Roman" panose="02020603050405020304" pitchFamily="18" charset="0"/>
              </a:rPr>
              <a:t>向法律援助机构提出申请。对符合法律援助条件的，法律援助机构应当指派律师为其提供辩护。 </a:t>
            </a:r>
            <a:r>
              <a:rPr lang="zh-CN" altLang="en-US" sz="2400" u="sng" dirty="0">
                <a:solidFill>
                  <a:srgbClr val="000000"/>
                </a:solidFill>
                <a:effectLst>
                  <a:outerShdw blurRad="38100" dist="38100" dir="2700000" algn="tl">
                    <a:srgbClr val="C0C0C0"/>
                  </a:outerShdw>
                </a:effectLst>
                <a:latin typeface="宋体" panose="02010600030101010101" pitchFamily="2" charset="-122"/>
                <a:cs typeface="Times New Roman" panose="02020603050405020304" pitchFamily="18" charset="0"/>
              </a:rPr>
              <a:t>犯罪嫌疑人、被告人是盲、聋、哑人，或者是尚未完全丧失辨认或者控制自己行为能力的精神病人，没有委托辩护人的，人民法院、人民检察院和公安机关</a:t>
            </a:r>
            <a:r>
              <a:rPr lang="zh-CN" altLang="en-US" sz="2400" u="sng" dirty="0">
                <a:solidFill>
                  <a:srgbClr val="FF0000"/>
                </a:solidFill>
                <a:effectLst>
                  <a:outerShdw blurRad="38100" dist="38100" dir="2700000" algn="tl">
                    <a:srgbClr val="C0C0C0"/>
                  </a:outerShdw>
                </a:effectLst>
                <a:latin typeface="宋体" panose="02010600030101010101" pitchFamily="2" charset="-122"/>
                <a:cs typeface="Times New Roman" panose="02020603050405020304" pitchFamily="18" charset="0"/>
              </a:rPr>
              <a:t>应当</a:t>
            </a:r>
            <a:r>
              <a:rPr lang="zh-CN" altLang="en-US" sz="2400" u="sng" dirty="0">
                <a:solidFill>
                  <a:srgbClr val="000000"/>
                </a:solidFill>
                <a:effectLst>
                  <a:outerShdw blurRad="38100" dist="38100" dir="2700000" algn="tl">
                    <a:srgbClr val="C0C0C0"/>
                  </a:outerShdw>
                </a:effectLst>
                <a:latin typeface="宋体" panose="02010600030101010101" pitchFamily="2" charset="-122"/>
                <a:cs typeface="Times New Roman" panose="02020603050405020304" pitchFamily="18" charset="0"/>
              </a:rPr>
              <a:t>通知法律援助机构指派律师为其提供辩护。 犯罪嫌疑人、被告人可能被判处无期徒刑、死刑，没有委托辩护人的，人民法院、人民检察院和公安机关</a:t>
            </a:r>
            <a:r>
              <a:rPr lang="zh-CN" altLang="en-US" sz="2400" u="sng" dirty="0">
                <a:solidFill>
                  <a:srgbClr val="FF0000"/>
                </a:solidFill>
                <a:effectLst>
                  <a:outerShdw blurRad="38100" dist="38100" dir="2700000" algn="tl">
                    <a:srgbClr val="C0C0C0"/>
                  </a:outerShdw>
                </a:effectLst>
                <a:latin typeface="宋体" panose="02010600030101010101" pitchFamily="2" charset="-122"/>
                <a:cs typeface="Times New Roman" panose="02020603050405020304" pitchFamily="18" charset="0"/>
              </a:rPr>
              <a:t>应当</a:t>
            </a:r>
            <a:r>
              <a:rPr lang="zh-CN" altLang="en-US" sz="2400" u="sng" dirty="0">
                <a:solidFill>
                  <a:srgbClr val="000000"/>
                </a:solidFill>
                <a:effectLst>
                  <a:outerShdw blurRad="38100" dist="38100" dir="2700000" algn="tl">
                    <a:srgbClr val="C0C0C0"/>
                  </a:outerShdw>
                </a:effectLst>
                <a:latin typeface="宋体" panose="02010600030101010101" pitchFamily="2" charset="-122"/>
                <a:cs typeface="Times New Roman" panose="02020603050405020304" pitchFamily="18" charset="0"/>
              </a:rPr>
              <a:t>通知法律援助机构指派律师为其提供辩护。</a:t>
            </a:r>
            <a:endParaRPr lang="en-US" altLang="zh-CN" sz="2400" u="sng" dirty="0">
              <a:solidFill>
                <a:srgbClr val="000000"/>
              </a:solidFill>
              <a:effectLst>
                <a:outerShdw blurRad="38100" dist="38100" dir="2700000" algn="tl">
                  <a:srgbClr val="C0C0C0"/>
                </a:outerShdw>
              </a:effectLst>
              <a:latin typeface="宋体" panose="02010600030101010101" pitchFamily="2" charset="-122"/>
              <a:cs typeface="Times New Roman" panose="02020603050405020304" pitchFamily="18" charset="0"/>
            </a:endParaRPr>
          </a:p>
          <a:p>
            <a:pPr eaLnBrk="1" hangingPunct="1">
              <a:lnSpc>
                <a:spcPct val="80000"/>
              </a:lnSpc>
              <a:defRPr/>
            </a:pPr>
            <a:endParaRPr lang="en-US" altLang="zh-CN" sz="2400" u="sng" dirty="0">
              <a:solidFill>
                <a:schemeClr val="folHlink"/>
              </a:solidFill>
              <a:effectLst>
                <a:outerShdw blurRad="38100" dist="38100" dir="2700000" algn="tl">
                  <a:srgbClr val="C0C0C0"/>
                </a:outerShdw>
              </a:effectLst>
              <a:latin typeface="楷体_GB2312" pitchFamily="49" charset="-122"/>
              <a:ea typeface="楷体_GB2312" pitchFamily="49" charset="-122"/>
            </a:endParaRPr>
          </a:p>
          <a:p>
            <a:pPr eaLnBrk="1" hangingPunct="1">
              <a:lnSpc>
                <a:spcPct val="80000"/>
              </a:lnSpc>
              <a:defRPr/>
            </a:pPr>
            <a:endParaRPr lang="en-US" altLang="zh-CN" sz="2400" u="sng" dirty="0">
              <a:solidFill>
                <a:schemeClr val="folHlink"/>
              </a:solidFill>
              <a:effectLst>
                <a:outerShdw blurRad="38100" dist="38100" dir="2700000" algn="tl">
                  <a:srgbClr val="C0C0C0"/>
                </a:outerShdw>
              </a:effectLst>
              <a:latin typeface="楷体_GB2312" pitchFamily="49" charset="-122"/>
              <a:ea typeface="楷体_GB2312" pitchFamily="49" charset="-122"/>
            </a:endParaRPr>
          </a:p>
          <a:p>
            <a:pPr eaLnBrk="1" hangingPunct="1">
              <a:lnSpc>
                <a:spcPct val="80000"/>
              </a:lnSpc>
              <a:defRPr/>
            </a:pPr>
            <a:r>
              <a:rPr lang="zh-CN" altLang="en-US" sz="2400" dirty="0">
                <a:effectLst>
                  <a:outerShdw blurRad="38100" dist="38100" dir="2700000" algn="tl">
                    <a:srgbClr val="C0C0C0"/>
                  </a:outerShdw>
                </a:effectLst>
              </a:rPr>
              <a:t>第二百七十八条 </a:t>
            </a:r>
          </a:p>
          <a:p>
            <a:pPr eaLnBrk="1" hangingPunct="1">
              <a:lnSpc>
                <a:spcPct val="80000"/>
              </a:lnSpc>
              <a:defRPr/>
            </a:pPr>
            <a:r>
              <a:rPr lang="zh-CN" altLang="en-US" sz="2400" dirty="0">
                <a:effectLst>
                  <a:outerShdw blurRad="38100" dist="38100" dir="2700000" algn="tl">
                    <a:srgbClr val="C0C0C0"/>
                  </a:outerShdw>
                </a:effectLst>
              </a:rPr>
              <a:t>未成年犯罪嫌疑人、被告人没有委托辩护人的，人民法院、人民检察院、公安机关</a:t>
            </a:r>
            <a:r>
              <a:rPr lang="zh-CN" altLang="en-US" sz="2400" u="sng" dirty="0">
                <a:solidFill>
                  <a:srgbClr val="FF0000"/>
                </a:solidFill>
                <a:effectLst>
                  <a:outerShdw blurRad="38100" dist="38100" dir="2700000" algn="tl">
                    <a:srgbClr val="C0C0C0"/>
                  </a:outerShdw>
                </a:effectLst>
              </a:rPr>
              <a:t>应当</a:t>
            </a:r>
            <a:r>
              <a:rPr lang="zh-CN" altLang="en-US" sz="2400" dirty="0">
                <a:effectLst>
                  <a:outerShdw blurRad="38100" dist="38100" dir="2700000" algn="tl">
                    <a:srgbClr val="C0C0C0"/>
                  </a:outerShdw>
                </a:effectLst>
              </a:rPr>
              <a:t>通知法律援助机构指派律师为其提供辩护。</a:t>
            </a:r>
            <a:endParaRPr lang="en-US" altLang="zh-CN" sz="2400" dirty="0">
              <a:effectLst>
                <a:outerShdw blurRad="38100" dist="38100" dir="2700000" algn="tl">
                  <a:srgbClr val="C0C0C0"/>
                </a:outerShdw>
              </a:effectLst>
            </a:endParaRPr>
          </a:p>
        </p:txBody>
      </p:sp>
    </p:spTree>
    <p:extLst>
      <p:ext uri="{BB962C8B-B14F-4D97-AF65-F5344CB8AC3E}">
        <p14:creationId xmlns:p14="http://schemas.microsoft.com/office/powerpoint/2010/main" val="293358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0996BF51-0B84-4534-9294-45F541CCE381}"/>
              </a:ext>
            </a:extLst>
          </p:cNvPr>
          <p:cNvSpPr>
            <a:spLocks noGrp="1" noRot="1" noChangeArrowheads="1"/>
          </p:cNvSpPr>
          <p:nvPr>
            <p:ph type="title" idx="4294967295"/>
          </p:nvPr>
        </p:nvSpPr>
        <p:spPr>
          <a:xfrm>
            <a:off x="755650" y="188913"/>
            <a:ext cx="8229600" cy="792162"/>
          </a:xfrm>
        </p:spPr>
        <p:txBody>
          <a:bodyPr/>
          <a:lstStyle/>
          <a:p>
            <a:pPr eaLnBrk="1" hangingPunct="1">
              <a:defRPr/>
            </a:pPr>
            <a:r>
              <a:rPr lang="zh-CN" altLang="en-US" sz="3200">
                <a:solidFill>
                  <a:schemeClr val="tx1"/>
                </a:solidFill>
                <a:effectLst>
                  <a:outerShdw blurRad="38100" dist="38100" dir="2700000" algn="tl">
                    <a:srgbClr val="C0C0C0"/>
                  </a:outerShdw>
                </a:effectLst>
                <a:ea typeface="华文新魏" panose="02010800040101010101" pitchFamily="2" charset="-122"/>
              </a:rPr>
              <a:t>五、拒绝辩护的处理</a:t>
            </a:r>
            <a:endParaRPr lang="en-US" altLang="zh-CN" sz="3200">
              <a:solidFill>
                <a:schemeClr val="tx1"/>
              </a:solidFill>
              <a:effectLst>
                <a:outerShdw blurRad="38100" dist="38100" dir="2700000" algn="tl">
                  <a:srgbClr val="C0C0C0"/>
                </a:outerShdw>
              </a:effectLst>
              <a:ea typeface="华文新魏" panose="02010800040101010101" pitchFamily="2" charset="-122"/>
            </a:endParaRPr>
          </a:p>
        </p:txBody>
      </p:sp>
      <p:sp>
        <p:nvSpPr>
          <p:cNvPr id="490499" name="Rectangle 3">
            <a:extLst>
              <a:ext uri="{FF2B5EF4-FFF2-40B4-BE49-F238E27FC236}">
                <a16:creationId xmlns:a16="http://schemas.microsoft.com/office/drawing/2014/main" id="{165C689C-3E04-4F0E-964F-3680D0DDADD6}"/>
              </a:ext>
            </a:extLst>
          </p:cNvPr>
          <p:cNvSpPr>
            <a:spLocks noGrp="1" noChangeArrowheads="1"/>
          </p:cNvSpPr>
          <p:nvPr>
            <p:ph type="body" idx="4294967295"/>
          </p:nvPr>
        </p:nvSpPr>
        <p:spPr>
          <a:xfrm>
            <a:off x="0" y="1196975"/>
            <a:ext cx="9144000" cy="5327650"/>
          </a:xfrm>
        </p:spPr>
        <p:txBody>
          <a:bodyPr/>
          <a:lstStyle/>
          <a:p>
            <a:pPr eaLnBrk="1" hangingPunct="1">
              <a:lnSpc>
                <a:spcPct val="90000"/>
              </a:lnSpc>
              <a:defRPr/>
            </a:pPr>
            <a:r>
              <a:rPr lang="zh-CN" altLang="en-US" b="1" dirty="0">
                <a:effectLst>
                  <a:outerShdw blurRad="38100" dist="38100" dir="2700000" algn="tl">
                    <a:srgbClr val="C0C0C0"/>
                  </a:outerShdw>
                </a:effectLst>
                <a:ea typeface="华文新魏" panose="02010800040101010101" pitchFamily="2" charset="-122"/>
              </a:rPr>
              <a:t>重点提示：一般情形的拒绝辩护与拒绝</a:t>
            </a:r>
            <a:r>
              <a:rPr lang="zh-CN" altLang="en-US" b="1" dirty="0">
                <a:solidFill>
                  <a:srgbClr val="FF0000"/>
                </a:solidFill>
                <a:effectLst>
                  <a:outerShdw blurRad="38100" dist="38100" dir="2700000" algn="tl">
                    <a:srgbClr val="C0C0C0"/>
                  </a:outerShdw>
                </a:effectLst>
                <a:ea typeface="华文新魏" panose="02010800040101010101" pitchFamily="2" charset="-122"/>
              </a:rPr>
              <a:t>强制辩护</a:t>
            </a:r>
            <a:r>
              <a:rPr lang="zh-CN" altLang="en-US" b="1" dirty="0">
                <a:effectLst>
                  <a:outerShdw blurRad="38100" dist="38100" dir="2700000" algn="tl">
                    <a:srgbClr val="C0C0C0"/>
                  </a:outerShdw>
                </a:effectLst>
                <a:ea typeface="华文新魏" panose="02010800040101010101" pitchFamily="2" charset="-122"/>
              </a:rPr>
              <a:t>的区别（</a:t>
            </a:r>
            <a:r>
              <a:rPr lang="zh-CN" altLang="en-US" b="1" dirty="0">
                <a:solidFill>
                  <a:srgbClr val="FF0000"/>
                </a:solidFill>
                <a:effectLst>
                  <a:outerShdw blurRad="38100" dist="38100" dir="2700000" algn="tl">
                    <a:srgbClr val="C0C0C0"/>
                  </a:outerShdw>
                </a:effectLst>
                <a:ea typeface="华文新魏" panose="02010800040101010101" pitchFamily="2" charset="-122"/>
              </a:rPr>
              <a:t>次数；理由；结果</a:t>
            </a:r>
            <a:r>
              <a:rPr lang="zh-CN" altLang="en-US" b="1" dirty="0">
                <a:effectLst>
                  <a:outerShdw blurRad="38100" dist="38100" dir="2700000" algn="tl">
                    <a:srgbClr val="C0C0C0"/>
                  </a:outerShdw>
                </a:effectLst>
                <a:ea typeface="华文新魏" panose="02010800040101010101" pitchFamily="2" charset="-122"/>
              </a:rPr>
              <a:t>）</a:t>
            </a:r>
            <a:endParaRPr lang="en-US" altLang="zh-CN" b="1" dirty="0">
              <a:effectLst>
                <a:outerShdw blurRad="38100" dist="38100" dir="2700000" algn="tl">
                  <a:srgbClr val="C0C0C0"/>
                </a:outerShdw>
              </a:effectLst>
              <a:ea typeface="华文新魏" panose="02010800040101010101" pitchFamily="2" charset="-122"/>
            </a:endParaRPr>
          </a:p>
          <a:p>
            <a:pPr eaLnBrk="1" hangingPunct="1">
              <a:lnSpc>
                <a:spcPct val="90000"/>
              </a:lnSpc>
              <a:defRPr/>
            </a:pPr>
            <a:r>
              <a:rPr lang="en-US" altLang="zh-CN" b="1" dirty="0">
                <a:effectLst>
                  <a:outerShdw blurRad="38100" dist="38100" dir="2700000" algn="tl">
                    <a:srgbClr val="C0C0C0"/>
                  </a:outerShdw>
                </a:effectLst>
                <a:ea typeface="华文新魏" panose="02010800040101010101" pitchFamily="2" charset="-122"/>
              </a:rPr>
              <a:t> 1</a:t>
            </a:r>
            <a:r>
              <a:rPr lang="zh-CN" altLang="en-US" b="1" dirty="0">
                <a:effectLst>
                  <a:outerShdw blurRad="38100" dist="38100" dir="2700000" algn="tl">
                    <a:srgbClr val="C0C0C0"/>
                  </a:outerShdw>
                </a:effectLst>
                <a:ea typeface="华文新魏" panose="02010800040101010101" pitchFamily="2" charset="-122"/>
              </a:rPr>
              <a:t>、被告人拒绝辩护</a:t>
            </a:r>
            <a:endParaRPr lang="en-US" altLang="zh-CN" b="1" dirty="0">
              <a:effectLst>
                <a:outerShdw blurRad="38100" dist="38100" dir="2700000" algn="tl">
                  <a:srgbClr val="C0C0C0"/>
                </a:outerShdw>
              </a:effectLst>
              <a:ea typeface="华文新魏" panose="02010800040101010101" pitchFamily="2" charset="-122"/>
            </a:endParaRPr>
          </a:p>
          <a:p>
            <a:pPr eaLnBrk="1" hangingPunct="1">
              <a:lnSpc>
                <a:spcPct val="90000"/>
              </a:lnSpc>
              <a:defRPr/>
            </a:pPr>
            <a:r>
              <a:rPr lang="en-US" altLang="zh-CN" dirty="0">
                <a:ea typeface="华文新魏" panose="02010800040101010101" pitchFamily="2" charset="-122"/>
              </a:rPr>
              <a:t>    A</a:t>
            </a:r>
            <a:r>
              <a:rPr lang="zh-CN" altLang="en-US" dirty="0">
                <a:ea typeface="华文新魏" panose="02010800040101010101" pitchFamily="2" charset="-122"/>
              </a:rPr>
              <a:t>、强制辩护时，可以拒绝一次，但最终必须有辩护人参加（拒绝指定辩护的，需要有理由）</a:t>
            </a:r>
            <a:r>
              <a:rPr lang="en-US" altLang="zh-CN" dirty="0">
                <a:ea typeface="华文新魏" panose="02010800040101010101" pitchFamily="2" charset="-122"/>
              </a:rPr>
              <a:t>  </a:t>
            </a:r>
          </a:p>
          <a:p>
            <a:pPr eaLnBrk="1" hangingPunct="1">
              <a:lnSpc>
                <a:spcPct val="90000"/>
              </a:lnSpc>
              <a:defRPr/>
            </a:pPr>
            <a:endPar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r>
              <a:rPr lang="zh-CN" altLang="en-US" b="1" dirty="0">
                <a:effectLst>
                  <a:outerShdw blurRad="38100" dist="38100" dir="2700000" algn="tl">
                    <a:srgbClr val="C0C0C0"/>
                  </a:outerShdw>
                </a:effectLst>
                <a:latin typeface="楷体" panose="02010609060101010101" pitchFamily="49" charset="-122"/>
                <a:ea typeface="楷体" panose="02010609060101010101" pitchFamily="49" charset="-122"/>
              </a:rPr>
              <a:t>应当指派辩护情形下的拒绝辩护是司法考试的常考知识点。通常考法是给出某种指定辩护的情形，考察被告人拒绝辩护时那些处理方式是符合法律规定的。</a:t>
            </a:r>
            <a:endParaRPr lang="en-US" altLang="zh-CN" b="1" dirty="0">
              <a:effectLst>
                <a:outerShdw blurRad="38100" dist="38100" dir="2700000" algn="tl">
                  <a:srgbClr val="C0C0C0"/>
                </a:outerShdw>
              </a:effectLst>
              <a:latin typeface="楷体" panose="02010609060101010101" pitchFamily="49" charset="-122"/>
              <a:ea typeface="楷体" panose="02010609060101010101" pitchFamily="49" charset="-122"/>
            </a:endParaRPr>
          </a:p>
          <a:p>
            <a:pPr eaLnBrk="1" hangingPunct="1">
              <a:lnSpc>
                <a:spcPct val="90000"/>
              </a:lnSpc>
              <a:defRPr/>
            </a:pPr>
            <a:endParaRPr lang="en-US" altLang="zh-CN" b="1" dirty="0">
              <a:effectLst>
                <a:outerShdw blurRad="38100" dist="38100" dir="2700000" algn="tl">
                  <a:srgbClr val="C0C0C0"/>
                </a:outerShdw>
              </a:effectLst>
              <a:ea typeface="华文新魏" panose="02010800040101010101" pitchFamily="2" charset="-122"/>
            </a:endParaRPr>
          </a:p>
        </p:txBody>
      </p:sp>
    </p:spTree>
  </p:cSld>
  <p:clrMapOvr>
    <a:masterClrMapping/>
  </p:clrMapOvr>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Tema de Office">
      <a:majorFont>
        <a:latin typeface="Calibri"/>
        <a:ea typeface="Heiti SC Light"/>
        <a:cs typeface="Heiti SC Light"/>
      </a:majorFont>
      <a:minorFont>
        <a:latin typeface="Calibri"/>
        <a:ea typeface="Heiti SC Light"/>
        <a:cs typeface="Heiti SC Light"/>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es-ES" sz="1800" b="0" i="0" u="none" strike="noStrike" cap="none" normalizeH="0" baseline="0">
            <a:ln>
              <a:noFill/>
            </a:ln>
            <a:solidFill>
              <a:schemeClr val="tx1"/>
            </a:solidFill>
            <a:effectLst/>
            <a:latin typeface="Arial" charset="0"/>
            <a:ea typeface="Heiti SC Light" charset="0"/>
            <a:cs typeface="Heiti SC Light"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es-ES" sz="1800" b="0" i="0" u="none" strike="noStrike" cap="none" normalizeH="0" baseline="0">
            <a:ln>
              <a:noFill/>
            </a:ln>
            <a:solidFill>
              <a:schemeClr val="tx1"/>
            </a:solidFill>
            <a:effectLst/>
            <a:latin typeface="Arial" charset="0"/>
            <a:ea typeface="Heiti SC Light" charset="0"/>
            <a:cs typeface="Heiti SC Light" charset="0"/>
          </a:defRPr>
        </a:defPPr>
      </a:lstStyle>
    </a:lnDef>
  </a:objectDefaults>
  <a:extraClrSchemeLst>
    <a:extraClrScheme>
      <a:clrScheme name="Tema de Office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1_Tema de Office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1_Tema de Office">
      <a:majorFont>
        <a:latin typeface="Calibri"/>
        <a:ea typeface="Heiti SC Light"/>
        <a:cs typeface="Heiti SC Light"/>
      </a:majorFont>
      <a:minorFont>
        <a:latin typeface="Calibri"/>
        <a:ea typeface="Heiti SC Light"/>
        <a:cs typeface="Heiti SC Light"/>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es-ES" sz="1800" b="0" i="0" u="none" strike="noStrike" cap="none" normalizeH="0" baseline="0">
            <a:ln>
              <a:noFill/>
            </a:ln>
            <a:solidFill>
              <a:schemeClr val="tx1"/>
            </a:solidFill>
            <a:effectLst/>
            <a:latin typeface="Arial" charset="0"/>
            <a:ea typeface="Heiti SC Light" charset="0"/>
            <a:cs typeface="Heiti SC Light"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es-ES" sz="1800" b="0" i="0" u="none" strike="noStrike" cap="none" normalizeH="0" baseline="0">
            <a:ln>
              <a:noFill/>
            </a:ln>
            <a:solidFill>
              <a:schemeClr val="tx1"/>
            </a:solidFill>
            <a:effectLst/>
            <a:latin typeface="Arial" charset="0"/>
            <a:ea typeface="Heiti SC Light" charset="0"/>
            <a:cs typeface="Heiti SC Light" charset="0"/>
          </a:defRPr>
        </a:defPPr>
      </a:lstStyle>
    </a:lnDef>
  </a:objectDefaults>
  <a:extraClrSchemeLst>
    <a:extraClrScheme>
      <a:clrScheme name="1_Tema de Office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a de Office">
  <a:themeElements>
    <a:clrScheme name="3_Tema de Office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3_Tema de Office">
      <a:majorFont>
        <a:latin typeface="Calibri"/>
        <a:ea typeface="Heiti SC Light"/>
        <a:cs typeface="Heiti SC Light"/>
      </a:majorFont>
      <a:minorFont>
        <a:latin typeface="Calibri"/>
        <a:ea typeface="Heiti SC Light"/>
        <a:cs typeface="Heiti SC Light"/>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es-ES" sz="1800" b="0" i="0" u="none" strike="noStrike" cap="none" normalizeH="0" baseline="0">
            <a:ln>
              <a:noFill/>
            </a:ln>
            <a:solidFill>
              <a:schemeClr val="tx1"/>
            </a:solidFill>
            <a:effectLst/>
            <a:latin typeface="Arial" charset="0"/>
            <a:ea typeface="Heiti SC Light" charset="0"/>
            <a:cs typeface="Heiti SC Light"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es-ES" sz="1800" b="0" i="0" u="none" strike="noStrike" cap="none" normalizeH="0" baseline="0">
            <a:ln>
              <a:noFill/>
            </a:ln>
            <a:solidFill>
              <a:schemeClr val="tx1"/>
            </a:solidFill>
            <a:effectLst/>
            <a:latin typeface="Arial" charset="0"/>
            <a:ea typeface="Heiti SC Light" charset="0"/>
            <a:cs typeface="Heiti SC Light" charset="0"/>
          </a:defRPr>
        </a:defPPr>
      </a:lstStyle>
    </a:lnDef>
  </a:objectDefaults>
  <a:extraClrSchemeLst>
    <a:extraClrScheme>
      <a:clrScheme name="3_Tema de Office 1">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行政公文纸.thmx</Template>
  <TotalTime>225</TotalTime>
  <Pages>0</Pages>
  <Words>4765</Words>
  <Characters>0</Characters>
  <Application>Microsoft Office PowerPoint</Application>
  <DocSecurity>0</DocSecurity>
  <PresentationFormat>全屏显示(4:3)</PresentationFormat>
  <Lines>0</Lines>
  <Paragraphs>325</Paragraphs>
  <Slides>51</Slides>
  <Notes>9</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51</vt:i4>
      </vt:variant>
    </vt:vector>
  </HeadingPairs>
  <TitlesOfParts>
    <vt:vector size="69" baseType="lpstr">
      <vt:lpstr>Heiti SC Light</vt:lpstr>
      <vt:lpstr>黑体</vt:lpstr>
      <vt:lpstr>华文楷体</vt:lpstr>
      <vt:lpstr>华文新魏</vt:lpstr>
      <vt:lpstr>楷体</vt:lpstr>
      <vt:lpstr>楷体_GB2312</vt:lpstr>
      <vt:lpstr>隶书</vt:lpstr>
      <vt:lpstr>宋体</vt:lpstr>
      <vt:lpstr>Arial</vt:lpstr>
      <vt:lpstr>Calibri</vt:lpstr>
      <vt:lpstr>Tahoma</vt:lpstr>
      <vt:lpstr>Times New Roman</vt:lpstr>
      <vt:lpstr>Wingdings</vt:lpstr>
      <vt:lpstr>Tema de Office</vt:lpstr>
      <vt:lpstr>1_Tema de Office</vt:lpstr>
      <vt:lpstr>3_Tema de Office</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五、拒绝辩护的处理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知识点练习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律师介入侦查阶段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刑事诉讼代理和辩护的区别</vt:lpstr>
      <vt:lpstr>PowerPoint 演示文稿</vt:lpstr>
      <vt:lpstr>司考真题解析</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Microsoft Office 用户</dc:creator>
  <cp:keywords/>
  <dc:description/>
  <cp:lastModifiedBy>vincent liang</cp:lastModifiedBy>
  <cp:revision>45</cp:revision>
  <dcterms:created xsi:type="dcterms:W3CDTF">2017-05-24T08:33:56Z</dcterms:created>
  <dcterms:modified xsi:type="dcterms:W3CDTF">2020-05-27T05:54:05Z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2052-9.1.0.4397</vt:lpwstr>
  </property>
</Properties>
</file>